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27"/>
  </p:notesMasterIdLst>
  <p:handoutMasterIdLst>
    <p:handoutMasterId r:id="rId28"/>
  </p:handoutMasterIdLst>
  <p:sldIdLst>
    <p:sldId id="302" r:id="rId3"/>
    <p:sldId id="348" r:id="rId4"/>
    <p:sldId id="356" r:id="rId5"/>
    <p:sldId id="333" r:id="rId6"/>
    <p:sldId id="296" r:id="rId7"/>
    <p:sldId id="349" r:id="rId8"/>
    <p:sldId id="357" r:id="rId9"/>
    <p:sldId id="350" r:id="rId10"/>
    <p:sldId id="351" r:id="rId11"/>
    <p:sldId id="353" r:id="rId12"/>
    <p:sldId id="358" r:id="rId13"/>
    <p:sldId id="359" r:id="rId14"/>
    <p:sldId id="360" r:id="rId15"/>
    <p:sldId id="361" r:id="rId16"/>
    <p:sldId id="338" r:id="rId17"/>
    <p:sldId id="363" r:id="rId18"/>
    <p:sldId id="364" r:id="rId19"/>
    <p:sldId id="362" r:id="rId20"/>
    <p:sldId id="365" r:id="rId21"/>
    <p:sldId id="366" r:id="rId22"/>
    <p:sldId id="367" r:id="rId23"/>
    <p:sldId id="368" r:id="rId24"/>
    <p:sldId id="355" r:id="rId25"/>
    <p:sldId id="369" r:id="rId26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DB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3" autoAdjust="0"/>
    <p:restoredTop sz="95853" autoAdjust="0"/>
  </p:normalViewPr>
  <p:slideViewPr>
    <p:cSldViewPr snapToGrid="0" snapToObjects="1">
      <p:cViewPr varScale="1">
        <p:scale>
          <a:sx n="93" d="100"/>
          <a:sy n="93" d="100"/>
        </p:scale>
        <p:origin x="-1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8C93A1-46C1-9A4E-BECC-66CB860FEEE2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433B0F-1AF4-2F4B-88BC-4772E69692F6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NIBRS only</a:t>
          </a:r>
          <a:endParaRPr lang="en-US" dirty="0">
            <a:latin typeface="Arial"/>
            <a:cs typeface="Arial"/>
          </a:endParaRPr>
        </a:p>
      </dgm:t>
    </dgm:pt>
    <dgm:pt modelId="{D93CD31F-1FAB-584B-83FD-BCDBF15C46CF}" type="parTrans" cxnId="{A5BF865F-FD65-224E-8D97-E43ADE8131F0}">
      <dgm:prSet/>
      <dgm:spPr/>
      <dgm:t>
        <a:bodyPr/>
        <a:lstStyle/>
        <a:p>
          <a:endParaRPr lang="en-US"/>
        </a:p>
      </dgm:t>
    </dgm:pt>
    <dgm:pt modelId="{A2ED6271-DDA9-DB46-BCA8-C43B93C6C8FF}" type="sibTrans" cxnId="{A5BF865F-FD65-224E-8D97-E43ADE8131F0}">
      <dgm:prSet/>
      <dgm:spPr/>
      <dgm:t>
        <a:bodyPr/>
        <a:lstStyle/>
        <a:p>
          <a:endParaRPr lang="en-US"/>
        </a:p>
      </dgm:t>
    </dgm:pt>
    <dgm:pt modelId="{DAEC5459-748A-D349-8238-3A6F48B85E55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17 States</a:t>
          </a:r>
          <a:endParaRPr lang="en-US" dirty="0">
            <a:latin typeface="Arial"/>
            <a:cs typeface="Arial"/>
          </a:endParaRPr>
        </a:p>
      </dgm:t>
    </dgm:pt>
    <dgm:pt modelId="{82F1861C-32C6-1347-9A81-DC46E826E369}" type="parTrans" cxnId="{DB482AC4-FDEA-0248-BEA9-F367C70C60A6}">
      <dgm:prSet/>
      <dgm:spPr/>
      <dgm:t>
        <a:bodyPr/>
        <a:lstStyle/>
        <a:p>
          <a:endParaRPr lang="en-US"/>
        </a:p>
      </dgm:t>
    </dgm:pt>
    <dgm:pt modelId="{16CA6F44-E7E0-644B-81B5-2C92BEF80999}" type="sibTrans" cxnId="{DB482AC4-FDEA-0248-BEA9-F367C70C60A6}">
      <dgm:prSet/>
      <dgm:spPr/>
      <dgm:t>
        <a:bodyPr/>
        <a:lstStyle/>
        <a:p>
          <a:endParaRPr lang="en-US"/>
        </a:p>
      </dgm:t>
    </dgm:pt>
    <dgm:pt modelId="{A23C86AF-1077-924C-95A2-6B0E3CF2B28B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SRS only</a:t>
          </a:r>
          <a:endParaRPr lang="en-US" dirty="0">
            <a:latin typeface="Arial"/>
            <a:cs typeface="Arial"/>
          </a:endParaRPr>
        </a:p>
      </dgm:t>
    </dgm:pt>
    <dgm:pt modelId="{24D9B4DE-17B0-8D4E-A02D-FC4FF79BE153}" type="parTrans" cxnId="{F317B4F3-183A-C448-923C-B08A0DB52494}">
      <dgm:prSet/>
      <dgm:spPr/>
      <dgm:t>
        <a:bodyPr/>
        <a:lstStyle/>
        <a:p>
          <a:endParaRPr lang="en-US"/>
        </a:p>
      </dgm:t>
    </dgm:pt>
    <dgm:pt modelId="{DAB586F0-38B0-C946-A36F-3CC3A4670E98}" type="sibTrans" cxnId="{F317B4F3-183A-C448-923C-B08A0DB52494}">
      <dgm:prSet/>
      <dgm:spPr/>
      <dgm:t>
        <a:bodyPr/>
        <a:lstStyle/>
        <a:p>
          <a:endParaRPr lang="en-US"/>
        </a:p>
      </dgm:t>
    </dgm:pt>
    <dgm:pt modelId="{CAA8434B-82AE-0D47-88D3-60B5372E81C3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17 States</a:t>
          </a:r>
          <a:endParaRPr lang="en-US" dirty="0">
            <a:latin typeface="Arial"/>
            <a:cs typeface="Arial"/>
          </a:endParaRPr>
        </a:p>
      </dgm:t>
    </dgm:pt>
    <dgm:pt modelId="{5F14203B-564A-944F-9B6E-595DB217FFD3}" type="parTrans" cxnId="{AF931E6D-8F16-6E4E-A4D9-6D8EE9DD8774}">
      <dgm:prSet/>
      <dgm:spPr/>
      <dgm:t>
        <a:bodyPr/>
        <a:lstStyle/>
        <a:p>
          <a:endParaRPr lang="en-US"/>
        </a:p>
      </dgm:t>
    </dgm:pt>
    <dgm:pt modelId="{B68A6E60-5F67-EF46-999C-255CA3AF17B4}" type="sibTrans" cxnId="{AF931E6D-8F16-6E4E-A4D9-6D8EE9DD8774}">
      <dgm:prSet/>
      <dgm:spPr/>
      <dgm:t>
        <a:bodyPr/>
        <a:lstStyle/>
        <a:p>
          <a:endParaRPr lang="en-US"/>
        </a:p>
      </dgm:t>
    </dgm:pt>
    <dgm:pt modelId="{4D46040A-B269-3B40-85F8-791B7FAACD23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~250 NCS-X agencies</a:t>
          </a:r>
          <a:endParaRPr lang="en-US" dirty="0">
            <a:latin typeface="Arial"/>
            <a:cs typeface="Arial"/>
          </a:endParaRPr>
        </a:p>
      </dgm:t>
    </dgm:pt>
    <dgm:pt modelId="{1526A2AB-EFCB-F74E-B799-DD50291B7879}" type="parTrans" cxnId="{1140BDA0-1397-194C-BD5E-7BDB60DA45F8}">
      <dgm:prSet/>
      <dgm:spPr/>
      <dgm:t>
        <a:bodyPr/>
        <a:lstStyle/>
        <a:p>
          <a:endParaRPr lang="en-US"/>
        </a:p>
      </dgm:t>
    </dgm:pt>
    <dgm:pt modelId="{621C1AB3-F7C1-8349-AF34-F4B7904BAE49}" type="sibTrans" cxnId="{1140BDA0-1397-194C-BD5E-7BDB60DA45F8}">
      <dgm:prSet/>
      <dgm:spPr/>
      <dgm:t>
        <a:bodyPr/>
        <a:lstStyle/>
        <a:p>
          <a:endParaRPr lang="en-US"/>
        </a:p>
      </dgm:t>
    </dgm:pt>
    <dgm:pt modelId="{CA36AFBA-D145-BE44-BADD-E0AD2F6F92F5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SRS &amp; NIBRS</a:t>
          </a:r>
          <a:endParaRPr lang="en-US" dirty="0">
            <a:latin typeface="Arial"/>
            <a:cs typeface="Arial"/>
          </a:endParaRPr>
        </a:p>
      </dgm:t>
    </dgm:pt>
    <dgm:pt modelId="{5C9C4E79-06EC-A543-875E-F735CE1D9E7F}" type="parTrans" cxnId="{34C535A0-3520-3440-860E-4A9FB32F6F74}">
      <dgm:prSet/>
      <dgm:spPr/>
      <dgm:t>
        <a:bodyPr/>
        <a:lstStyle/>
        <a:p>
          <a:endParaRPr lang="en-US"/>
        </a:p>
      </dgm:t>
    </dgm:pt>
    <dgm:pt modelId="{840C0DBF-D098-B247-8159-E40FE3989354}" type="sibTrans" cxnId="{34C535A0-3520-3440-860E-4A9FB32F6F74}">
      <dgm:prSet/>
      <dgm:spPr/>
      <dgm:t>
        <a:bodyPr/>
        <a:lstStyle/>
        <a:p>
          <a:endParaRPr lang="en-US"/>
        </a:p>
      </dgm:t>
    </dgm:pt>
    <dgm:pt modelId="{E00B4734-ACCA-8E41-B776-69225183EE62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16 States</a:t>
          </a:r>
          <a:endParaRPr lang="en-US" dirty="0">
            <a:latin typeface="Arial"/>
            <a:cs typeface="Arial"/>
          </a:endParaRPr>
        </a:p>
      </dgm:t>
    </dgm:pt>
    <dgm:pt modelId="{D7692064-1B55-D04B-84A1-9D31658AFDC9}" type="parTrans" cxnId="{9E082B94-865C-F14A-B5B0-281683595ACF}">
      <dgm:prSet/>
      <dgm:spPr/>
      <dgm:t>
        <a:bodyPr/>
        <a:lstStyle/>
        <a:p>
          <a:endParaRPr lang="en-US"/>
        </a:p>
      </dgm:t>
    </dgm:pt>
    <dgm:pt modelId="{43EAD593-E822-D14D-AD40-47DEDB709001}" type="sibTrans" cxnId="{9E082B94-865C-F14A-B5B0-281683595ACF}">
      <dgm:prSet/>
      <dgm:spPr/>
      <dgm:t>
        <a:bodyPr/>
        <a:lstStyle/>
        <a:p>
          <a:endParaRPr lang="en-US"/>
        </a:p>
      </dgm:t>
    </dgm:pt>
    <dgm:pt modelId="{0CD32D45-7727-794E-82C9-0B2C5CB1A333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47 certainty agencies</a:t>
          </a:r>
          <a:endParaRPr lang="en-US" dirty="0">
            <a:latin typeface="Arial"/>
            <a:cs typeface="Arial"/>
          </a:endParaRPr>
        </a:p>
      </dgm:t>
    </dgm:pt>
    <dgm:pt modelId="{85E12643-4F03-EC4C-B586-83380025D812}" type="parTrans" cxnId="{B7986820-3D9F-0A4D-9281-298ABE343394}">
      <dgm:prSet/>
      <dgm:spPr/>
      <dgm:t>
        <a:bodyPr/>
        <a:lstStyle/>
        <a:p>
          <a:endParaRPr lang="en-US"/>
        </a:p>
      </dgm:t>
    </dgm:pt>
    <dgm:pt modelId="{DA400F25-01D3-CB41-8A1A-10BDABCF0967}" type="sibTrans" cxnId="{B7986820-3D9F-0A4D-9281-298ABE343394}">
      <dgm:prSet/>
      <dgm:spPr/>
      <dgm:t>
        <a:bodyPr/>
        <a:lstStyle/>
        <a:p>
          <a:endParaRPr lang="en-US"/>
        </a:p>
      </dgm:t>
    </dgm:pt>
    <dgm:pt modelId="{2BD674E9-E249-9D46-8277-0D60CC3C0E3E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~140 NCS-X agencies</a:t>
          </a:r>
          <a:endParaRPr lang="en-US" dirty="0">
            <a:latin typeface="Arial"/>
            <a:cs typeface="Arial"/>
          </a:endParaRPr>
        </a:p>
      </dgm:t>
    </dgm:pt>
    <dgm:pt modelId="{3119A0E1-AB91-F944-A9CF-B7D0364A6AAF}" type="parTrans" cxnId="{B2354729-55B3-7547-BFFE-ED21D94114F0}">
      <dgm:prSet/>
      <dgm:spPr/>
      <dgm:t>
        <a:bodyPr/>
        <a:lstStyle/>
        <a:p>
          <a:endParaRPr lang="en-US"/>
        </a:p>
      </dgm:t>
    </dgm:pt>
    <dgm:pt modelId="{9D14BE67-5926-4641-93FF-33DC781D383A}" type="sibTrans" cxnId="{B2354729-55B3-7547-BFFE-ED21D94114F0}">
      <dgm:prSet/>
      <dgm:spPr/>
      <dgm:t>
        <a:bodyPr/>
        <a:lstStyle/>
        <a:p>
          <a:endParaRPr lang="en-US"/>
        </a:p>
      </dgm:t>
    </dgm:pt>
    <dgm:pt modelId="{092FD2AF-8F92-1D46-BBC1-C0413D50226B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24 certainty agencies</a:t>
          </a:r>
          <a:endParaRPr lang="en-US" dirty="0">
            <a:latin typeface="Arial"/>
            <a:cs typeface="Arial"/>
          </a:endParaRPr>
        </a:p>
      </dgm:t>
    </dgm:pt>
    <dgm:pt modelId="{E2E2B387-BE5D-804D-B137-4F4FBC2E400E}" type="parTrans" cxnId="{279E4B9B-E37E-3F47-9841-5CCA5439828B}">
      <dgm:prSet/>
      <dgm:spPr/>
      <dgm:t>
        <a:bodyPr/>
        <a:lstStyle/>
        <a:p>
          <a:endParaRPr lang="en-US"/>
        </a:p>
      </dgm:t>
    </dgm:pt>
    <dgm:pt modelId="{B6D775E3-689E-4848-B9F0-F7B0AAEB6D51}" type="sibTrans" cxnId="{279E4B9B-E37E-3F47-9841-5CCA5439828B}">
      <dgm:prSet/>
      <dgm:spPr/>
      <dgm:t>
        <a:bodyPr/>
        <a:lstStyle/>
        <a:p>
          <a:endParaRPr lang="en-US"/>
        </a:p>
      </dgm:t>
    </dgm:pt>
    <dgm:pt modelId="{833B778E-B54F-1F41-92F1-6F51E7D99C8C}" type="pres">
      <dgm:prSet presAssocID="{948C93A1-46C1-9A4E-BECC-66CB860FEE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F24C21-B7F7-1440-A95E-2622FE2E3C71}" type="pres">
      <dgm:prSet presAssocID="{C8433B0F-1AF4-2F4B-88BC-4772E69692F6}" presName="composite" presStyleCnt="0"/>
      <dgm:spPr/>
    </dgm:pt>
    <dgm:pt modelId="{3100C25D-A5DE-7F4E-AA45-020B2D1AAA79}" type="pres">
      <dgm:prSet presAssocID="{C8433B0F-1AF4-2F4B-88BC-4772E69692F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0E6B9F-E394-1D4E-8EC7-8A0FB5CD03C4}" type="pres">
      <dgm:prSet presAssocID="{C8433B0F-1AF4-2F4B-88BC-4772E69692F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A8CAE2-BD94-5C47-8977-7630801BEC64}" type="pres">
      <dgm:prSet presAssocID="{A2ED6271-DDA9-DB46-BCA8-C43B93C6C8FF}" presName="space" presStyleCnt="0"/>
      <dgm:spPr/>
    </dgm:pt>
    <dgm:pt modelId="{60E3F466-69D4-914B-84FE-DE960F027754}" type="pres">
      <dgm:prSet presAssocID="{A23C86AF-1077-924C-95A2-6B0E3CF2B28B}" presName="composite" presStyleCnt="0"/>
      <dgm:spPr/>
    </dgm:pt>
    <dgm:pt modelId="{4510DEF9-1CDC-3347-87C9-22DDF556ECDA}" type="pres">
      <dgm:prSet presAssocID="{A23C86AF-1077-924C-95A2-6B0E3CF2B28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CED689-C60C-3C41-8FC5-B5456078FE74}" type="pres">
      <dgm:prSet presAssocID="{A23C86AF-1077-924C-95A2-6B0E3CF2B28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4FDA7B-158E-1644-8DFB-2CFAE178F8D7}" type="pres">
      <dgm:prSet presAssocID="{DAB586F0-38B0-C946-A36F-3CC3A4670E98}" presName="space" presStyleCnt="0"/>
      <dgm:spPr/>
    </dgm:pt>
    <dgm:pt modelId="{0E953AD3-5E8B-9442-BC49-F609399E4621}" type="pres">
      <dgm:prSet presAssocID="{CA36AFBA-D145-BE44-BADD-E0AD2F6F92F5}" presName="composite" presStyleCnt="0"/>
      <dgm:spPr/>
    </dgm:pt>
    <dgm:pt modelId="{44FF84F3-EFFB-8848-824E-1BBC44F0F376}" type="pres">
      <dgm:prSet presAssocID="{CA36AFBA-D145-BE44-BADD-E0AD2F6F92F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4A996C-A2C7-6E4C-B75E-7632C3A7FEAC}" type="pres">
      <dgm:prSet presAssocID="{CA36AFBA-D145-BE44-BADD-E0AD2F6F92F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D9B943-CFA7-F943-8710-FD477E789D67}" type="presOf" srcId="{2BD674E9-E249-9D46-8277-0D60CC3C0E3E}" destId="{E14A996C-A2C7-6E4C-B75E-7632C3A7FEAC}" srcOrd="0" destOrd="1" presId="urn:microsoft.com/office/officeart/2005/8/layout/hList1"/>
    <dgm:cxn modelId="{B7986820-3D9F-0A4D-9281-298ABE343394}" srcId="{4D46040A-B269-3B40-85F8-791B7FAACD23}" destId="{0CD32D45-7727-794E-82C9-0B2C5CB1A333}" srcOrd="0" destOrd="0" parTransId="{85E12643-4F03-EC4C-B586-83380025D812}" sibTransId="{DA400F25-01D3-CB41-8A1A-10BDABCF0967}"/>
    <dgm:cxn modelId="{5E5E4EC5-6AB8-F34E-B2B9-BB433920DB7A}" type="presOf" srcId="{092FD2AF-8F92-1D46-BBC1-C0413D50226B}" destId="{E14A996C-A2C7-6E4C-B75E-7632C3A7FEAC}" srcOrd="0" destOrd="2" presId="urn:microsoft.com/office/officeart/2005/8/layout/hList1"/>
    <dgm:cxn modelId="{279E4B9B-E37E-3F47-9841-5CCA5439828B}" srcId="{2BD674E9-E249-9D46-8277-0D60CC3C0E3E}" destId="{092FD2AF-8F92-1D46-BBC1-C0413D50226B}" srcOrd="0" destOrd="0" parTransId="{E2E2B387-BE5D-804D-B137-4F4FBC2E400E}" sibTransId="{B6D775E3-689E-4848-B9F0-F7B0AAEB6D51}"/>
    <dgm:cxn modelId="{78C71AA4-BA0D-F34A-98DC-8DDD05A9041C}" type="presOf" srcId="{C8433B0F-1AF4-2F4B-88BC-4772E69692F6}" destId="{3100C25D-A5DE-7F4E-AA45-020B2D1AAA79}" srcOrd="0" destOrd="0" presId="urn:microsoft.com/office/officeart/2005/8/layout/hList1"/>
    <dgm:cxn modelId="{1566F10A-EF18-444E-8571-89376E4202E4}" type="presOf" srcId="{4D46040A-B269-3B40-85F8-791B7FAACD23}" destId="{97CED689-C60C-3C41-8FC5-B5456078FE74}" srcOrd="0" destOrd="1" presId="urn:microsoft.com/office/officeart/2005/8/layout/hList1"/>
    <dgm:cxn modelId="{DB482AC4-FDEA-0248-BEA9-F367C70C60A6}" srcId="{C8433B0F-1AF4-2F4B-88BC-4772E69692F6}" destId="{DAEC5459-748A-D349-8238-3A6F48B85E55}" srcOrd="0" destOrd="0" parTransId="{82F1861C-32C6-1347-9A81-DC46E826E369}" sibTransId="{16CA6F44-E7E0-644B-81B5-2C92BEF80999}"/>
    <dgm:cxn modelId="{7680571D-28D3-4B49-BC51-8E84084F18CC}" type="presOf" srcId="{CAA8434B-82AE-0D47-88D3-60B5372E81C3}" destId="{97CED689-C60C-3C41-8FC5-B5456078FE74}" srcOrd="0" destOrd="0" presId="urn:microsoft.com/office/officeart/2005/8/layout/hList1"/>
    <dgm:cxn modelId="{36645BFB-594C-7845-A912-4D6F8D9FBE63}" type="presOf" srcId="{DAEC5459-748A-D349-8238-3A6F48B85E55}" destId="{1A0E6B9F-E394-1D4E-8EC7-8A0FB5CD03C4}" srcOrd="0" destOrd="0" presId="urn:microsoft.com/office/officeart/2005/8/layout/hList1"/>
    <dgm:cxn modelId="{B2354729-55B3-7547-BFFE-ED21D94114F0}" srcId="{CA36AFBA-D145-BE44-BADD-E0AD2F6F92F5}" destId="{2BD674E9-E249-9D46-8277-0D60CC3C0E3E}" srcOrd="1" destOrd="0" parTransId="{3119A0E1-AB91-F944-A9CF-B7D0364A6AAF}" sibTransId="{9D14BE67-5926-4641-93FF-33DC781D383A}"/>
    <dgm:cxn modelId="{A5BF865F-FD65-224E-8D97-E43ADE8131F0}" srcId="{948C93A1-46C1-9A4E-BECC-66CB860FEEE2}" destId="{C8433B0F-1AF4-2F4B-88BC-4772E69692F6}" srcOrd="0" destOrd="0" parTransId="{D93CD31F-1FAB-584B-83FD-BCDBF15C46CF}" sibTransId="{A2ED6271-DDA9-DB46-BCA8-C43B93C6C8FF}"/>
    <dgm:cxn modelId="{39C0F97B-AFB0-2F41-906B-8BA97B3FF6A0}" type="presOf" srcId="{E00B4734-ACCA-8E41-B776-69225183EE62}" destId="{E14A996C-A2C7-6E4C-B75E-7632C3A7FEAC}" srcOrd="0" destOrd="0" presId="urn:microsoft.com/office/officeart/2005/8/layout/hList1"/>
    <dgm:cxn modelId="{9E082B94-865C-F14A-B5B0-281683595ACF}" srcId="{CA36AFBA-D145-BE44-BADD-E0AD2F6F92F5}" destId="{E00B4734-ACCA-8E41-B776-69225183EE62}" srcOrd="0" destOrd="0" parTransId="{D7692064-1B55-D04B-84A1-9D31658AFDC9}" sibTransId="{43EAD593-E822-D14D-AD40-47DEDB709001}"/>
    <dgm:cxn modelId="{27E68851-3AFE-8640-86DD-76433528E2BD}" type="presOf" srcId="{0CD32D45-7727-794E-82C9-0B2C5CB1A333}" destId="{97CED689-C60C-3C41-8FC5-B5456078FE74}" srcOrd="0" destOrd="2" presId="urn:microsoft.com/office/officeart/2005/8/layout/hList1"/>
    <dgm:cxn modelId="{1A71B825-5602-F342-A1B3-8BBB827EBB33}" type="presOf" srcId="{CA36AFBA-D145-BE44-BADD-E0AD2F6F92F5}" destId="{44FF84F3-EFFB-8848-824E-1BBC44F0F376}" srcOrd="0" destOrd="0" presId="urn:microsoft.com/office/officeart/2005/8/layout/hList1"/>
    <dgm:cxn modelId="{AF931E6D-8F16-6E4E-A4D9-6D8EE9DD8774}" srcId="{A23C86AF-1077-924C-95A2-6B0E3CF2B28B}" destId="{CAA8434B-82AE-0D47-88D3-60B5372E81C3}" srcOrd="0" destOrd="0" parTransId="{5F14203B-564A-944F-9B6E-595DB217FFD3}" sibTransId="{B68A6E60-5F67-EF46-999C-255CA3AF17B4}"/>
    <dgm:cxn modelId="{A2EE5C8F-88C3-B04E-8C10-49336A3C441E}" type="presOf" srcId="{948C93A1-46C1-9A4E-BECC-66CB860FEEE2}" destId="{833B778E-B54F-1F41-92F1-6F51E7D99C8C}" srcOrd="0" destOrd="0" presId="urn:microsoft.com/office/officeart/2005/8/layout/hList1"/>
    <dgm:cxn modelId="{F317B4F3-183A-C448-923C-B08A0DB52494}" srcId="{948C93A1-46C1-9A4E-BECC-66CB860FEEE2}" destId="{A23C86AF-1077-924C-95A2-6B0E3CF2B28B}" srcOrd="1" destOrd="0" parTransId="{24D9B4DE-17B0-8D4E-A02D-FC4FF79BE153}" sibTransId="{DAB586F0-38B0-C946-A36F-3CC3A4670E98}"/>
    <dgm:cxn modelId="{34C535A0-3520-3440-860E-4A9FB32F6F74}" srcId="{948C93A1-46C1-9A4E-BECC-66CB860FEEE2}" destId="{CA36AFBA-D145-BE44-BADD-E0AD2F6F92F5}" srcOrd="2" destOrd="0" parTransId="{5C9C4E79-06EC-A543-875E-F735CE1D9E7F}" sibTransId="{840C0DBF-D098-B247-8159-E40FE3989354}"/>
    <dgm:cxn modelId="{1140BDA0-1397-194C-BD5E-7BDB60DA45F8}" srcId="{A23C86AF-1077-924C-95A2-6B0E3CF2B28B}" destId="{4D46040A-B269-3B40-85F8-791B7FAACD23}" srcOrd="1" destOrd="0" parTransId="{1526A2AB-EFCB-F74E-B799-DD50291B7879}" sibTransId="{621C1AB3-F7C1-8349-AF34-F4B7904BAE49}"/>
    <dgm:cxn modelId="{1B9FA0ED-7BE7-8D4A-B22D-3E1884243B80}" type="presOf" srcId="{A23C86AF-1077-924C-95A2-6B0E3CF2B28B}" destId="{4510DEF9-1CDC-3347-87C9-22DDF556ECDA}" srcOrd="0" destOrd="0" presId="urn:microsoft.com/office/officeart/2005/8/layout/hList1"/>
    <dgm:cxn modelId="{2D6A9802-1B4E-924E-A541-34637545D94D}" type="presParOf" srcId="{833B778E-B54F-1F41-92F1-6F51E7D99C8C}" destId="{C8F24C21-B7F7-1440-A95E-2622FE2E3C71}" srcOrd="0" destOrd="0" presId="urn:microsoft.com/office/officeart/2005/8/layout/hList1"/>
    <dgm:cxn modelId="{20E2E396-94B9-114C-9893-7E341132B293}" type="presParOf" srcId="{C8F24C21-B7F7-1440-A95E-2622FE2E3C71}" destId="{3100C25D-A5DE-7F4E-AA45-020B2D1AAA79}" srcOrd="0" destOrd="0" presId="urn:microsoft.com/office/officeart/2005/8/layout/hList1"/>
    <dgm:cxn modelId="{982079DC-3914-1245-A14E-6A713C040C1A}" type="presParOf" srcId="{C8F24C21-B7F7-1440-A95E-2622FE2E3C71}" destId="{1A0E6B9F-E394-1D4E-8EC7-8A0FB5CD03C4}" srcOrd="1" destOrd="0" presId="urn:microsoft.com/office/officeart/2005/8/layout/hList1"/>
    <dgm:cxn modelId="{705945F2-863F-9A4F-AFA7-04205391A2EA}" type="presParOf" srcId="{833B778E-B54F-1F41-92F1-6F51E7D99C8C}" destId="{66A8CAE2-BD94-5C47-8977-7630801BEC64}" srcOrd="1" destOrd="0" presId="urn:microsoft.com/office/officeart/2005/8/layout/hList1"/>
    <dgm:cxn modelId="{A6F1D65B-EF43-1044-A7D2-42EDAD1CFA58}" type="presParOf" srcId="{833B778E-B54F-1F41-92F1-6F51E7D99C8C}" destId="{60E3F466-69D4-914B-84FE-DE960F027754}" srcOrd="2" destOrd="0" presId="urn:microsoft.com/office/officeart/2005/8/layout/hList1"/>
    <dgm:cxn modelId="{F0D229E5-3DD3-434F-A6CE-553FEE839EB1}" type="presParOf" srcId="{60E3F466-69D4-914B-84FE-DE960F027754}" destId="{4510DEF9-1CDC-3347-87C9-22DDF556ECDA}" srcOrd="0" destOrd="0" presId="urn:microsoft.com/office/officeart/2005/8/layout/hList1"/>
    <dgm:cxn modelId="{1B7A8B0A-A3EA-AB42-9199-975F8A9CD2FC}" type="presParOf" srcId="{60E3F466-69D4-914B-84FE-DE960F027754}" destId="{97CED689-C60C-3C41-8FC5-B5456078FE74}" srcOrd="1" destOrd="0" presId="urn:microsoft.com/office/officeart/2005/8/layout/hList1"/>
    <dgm:cxn modelId="{9DD46886-D239-244E-A62B-9D879F3FBBA1}" type="presParOf" srcId="{833B778E-B54F-1F41-92F1-6F51E7D99C8C}" destId="{924FDA7B-158E-1644-8DFB-2CFAE178F8D7}" srcOrd="3" destOrd="0" presId="urn:microsoft.com/office/officeart/2005/8/layout/hList1"/>
    <dgm:cxn modelId="{C6744A08-6AB6-5745-9DD5-8B8DD8EB18A4}" type="presParOf" srcId="{833B778E-B54F-1F41-92F1-6F51E7D99C8C}" destId="{0E953AD3-5E8B-9442-BC49-F609399E4621}" srcOrd="4" destOrd="0" presId="urn:microsoft.com/office/officeart/2005/8/layout/hList1"/>
    <dgm:cxn modelId="{FFAE0F9C-7423-7443-BB3F-5E5D8AF14785}" type="presParOf" srcId="{0E953AD3-5E8B-9442-BC49-F609399E4621}" destId="{44FF84F3-EFFB-8848-824E-1BBC44F0F376}" srcOrd="0" destOrd="0" presId="urn:microsoft.com/office/officeart/2005/8/layout/hList1"/>
    <dgm:cxn modelId="{A549C2F7-6E9B-EC4A-9091-75E7897995B1}" type="presParOf" srcId="{0E953AD3-5E8B-9442-BC49-F609399E4621}" destId="{E14A996C-A2C7-6E4C-B75E-7632C3A7FEA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0C25D-A5DE-7F4E-AA45-020B2D1AAA79}">
      <dsp:nvSpPr>
        <dsp:cNvPr id="0" name=""/>
        <dsp:cNvSpPr/>
      </dsp:nvSpPr>
      <dsp:spPr>
        <a:xfrm>
          <a:off x="2458" y="492341"/>
          <a:ext cx="2396930" cy="9325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Arial"/>
              <a:cs typeface="Arial"/>
            </a:rPr>
            <a:t>NIBRS only</a:t>
          </a:r>
          <a:endParaRPr lang="en-US" sz="2600" kern="1200" dirty="0">
            <a:latin typeface="Arial"/>
            <a:cs typeface="Arial"/>
          </a:endParaRPr>
        </a:p>
      </dsp:txBody>
      <dsp:txXfrm>
        <a:off x="2458" y="492341"/>
        <a:ext cx="2396930" cy="932525"/>
      </dsp:txXfrm>
    </dsp:sp>
    <dsp:sp modelId="{1A0E6B9F-E394-1D4E-8EC7-8A0FB5CD03C4}">
      <dsp:nvSpPr>
        <dsp:cNvPr id="0" name=""/>
        <dsp:cNvSpPr/>
      </dsp:nvSpPr>
      <dsp:spPr>
        <a:xfrm>
          <a:off x="2458" y="1424866"/>
          <a:ext cx="2396930" cy="26406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latin typeface="Arial"/>
              <a:cs typeface="Arial"/>
            </a:rPr>
            <a:t>17 States</a:t>
          </a:r>
          <a:endParaRPr lang="en-US" sz="2600" kern="1200" dirty="0">
            <a:latin typeface="Arial"/>
            <a:cs typeface="Arial"/>
          </a:endParaRPr>
        </a:p>
      </dsp:txBody>
      <dsp:txXfrm>
        <a:off x="2458" y="1424866"/>
        <a:ext cx="2396930" cy="2640690"/>
      </dsp:txXfrm>
    </dsp:sp>
    <dsp:sp modelId="{4510DEF9-1CDC-3347-87C9-22DDF556ECDA}">
      <dsp:nvSpPr>
        <dsp:cNvPr id="0" name=""/>
        <dsp:cNvSpPr/>
      </dsp:nvSpPr>
      <dsp:spPr>
        <a:xfrm>
          <a:off x="2734959" y="492341"/>
          <a:ext cx="2396930" cy="9325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Arial"/>
              <a:cs typeface="Arial"/>
            </a:rPr>
            <a:t>SRS only</a:t>
          </a:r>
          <a:endParaRPr lang="en-US" sz="2600" kern="1200" dirty="0">
            <a:latin typeface="Arial"/>
            <a:cs typeface="Arial"/>
          </a:endParaRPr>
        </a:p>
      </dsp:txBody>
      <dsp:txXfrm>
        <a:off x="2734959" y="492341"/>
        <a:ext cx="2396930" cy="932525"/>
      </dsp:txXfrm>
    </dsp:sp>
    <dsp:sp modelId="{97CED689-C60C-3C41-8FC5-B5456078FE74}">
      <dsp:nvSpPr>
        <dsp:cNvPr id="0" name=""/>
        <dsp:cNvSpPr/>
      </dsp:nvSpPr>
      <dsp:spPr>
        <a:xfrm>
          <a:off x="2734959" y="1424866"/>
          <a:ext cx="2396930" cy="26406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latin typeface="Arial"/>
              <a:cs typeface="Arial"/>
            </a:rPr>
            <a:t>17 States</a:t>
          </a:r>
          <a:endParaRPr lang="en-US" sz="2600" kern="1200" dirty="0">
            <a:latin typeface="Arial"/>
            <a:cs typeface="Arial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latin typeface="Arial"/>
              <a:cs typeface="Arial"/>
            </a:rPr>
            <a:t>~250 NCS-X agencies</a:t>
          </a:r>
          <a:endParaRPr lang="en-US" sz="2600" kern="1200" dirty="0">
            <a:latin typeface="Arial"/>
            <a:cs typeface="Arial"/>
          </a:endParaRPr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latin typeface="Arial"/>
              <a:cs typeface="Arial"/>
            </a:rPr>
            <a:t>47 certainty agencies</a:t>
          </a:r>
          <a:endParaRPr lang="en-US" sz="2600" kern="1200" dirty="0">
            <a:latin typeface="Arial"/>
            <a:cs typeface="Arial"/>
          </a:endParaRPr>
        </a:p>
      </dsp:txBody>
      <dsp:txXfrm>
        <a:off x="2734959" y="1424866"/>
        <a:ext cx="2396930" cy="2640690"/>
      </dsp:txXfrm>
    </dsp:sp>
    <dsp:sp modelId="{44FF84F3-EFFB-8848-824E-1BBC44F0F376}">
      <dsp:nvSpPr>
        <dsp:cNvPr id="0" name=""/>
        <dsp:cNvSpPr/>
      </dsp:nvSpPr>
      <dsp:spPr>
        <a:xfrm>
          <a:off x="5467460" y="492341"/>
          <a:ext cx="2396930" cy="9325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Arial"/>
              <a:cs typeface="Arial"/>
            </a:rPr>
            <a:t>SRS &amp; NIBRS</a:t>
          </a:r>
          <a:endParaRPr lang="en-US" sz="2600" kern="1200" dirty="0">
            <a:latin typeface="Arial"/>
            <a:cs typeface="Arial"/>
          </a:endParaRPr>
        </a:p>
      </dsp:txBody>
      <dsp:txXfrm>
        <a:off x="5467460" y="492341"/>
        <a:ext cx="2396930" cy="932525"/>
      </dsp:txXfrm>
    </dsp:sp>
    <dsp:sp modelId="{E14A996C-A2C7-6E4C-B75E-7632C3A7FEAC}">
      <dsp:nvSpPr>
        <dsp:cNvPr id="0" name=""/>
        <dsp:cNvSpPr/>
      </dsp:nvSpPr>
      <dsp:spPr>
        <a:xfrm>
          <a:off x="5467460" y="1424866"/>
          <a:ext cx="2396930" cy="26406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latin typeface="Arial"/>
              <a:cs typeface="Arial"/>
            </a:rPr>
            <a:t>16 States</a:t>
          </a:r>
          <a:endParaRPr lang="en-US" sz="2600" kern="1200" dirty="0">
            <a:latin typeface="Arial"/>
            <a:cs typeface="Arial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latin typeface="Arial"/>
              <a:cs typeface="Arial"/>
            </a:rPr>
            <a:t>~140 NCS-X agencies</a:t>
          </a:r>
          <a:endParaRPr lang="en-US" sz="2600" kern="1200" dirty="0">
            <a:latin typeface="Arial"/>
            <a:cs typeface="Arial"/>
          </a:endParaRPr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>
              <a:latin typeface="Arial"/>
              <a:cs typeface="Arial"/>
            </a:rPr>
            <a:t>24 certainty agencies</a:t>
          </a:r>
          <a:endParaRPr lang="en-US" sz="2600" kern="1200" dirty="0">
            <a:latin typeface="Arial"/>
            <a:cs typeface="Arial"/>
          </a:endParaRPr>
        </a:p>
      </dsp:txBody>
      <dsp:txXfrm>
        <a:off x="5467460" y="1424866"/>
        <a:ext cx="2396930" cy="2640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4614" y="0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3B2DFC27-AAA8-47A4-9EC1-8115A55A7278}" type="datetimeFigureOut">
              <a:rPr lang="en-US" smtClean="0"/>
              <a:t>3/2/16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8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4614" y="8841738"/>
            <a:ext cx="3057053" cy="46577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61AF60B9-64DC-4E39-8675-8493AE8B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789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r">
              <a:defRPr sz="1200"/>
            </a:lvl1pPr>
          </a:lstStyle>
          <a:p>
            <a:fld id="{D49C7762-DF54-E340-AB32-31FF4DFBD5C7}" type="datetimeFigureOut">
              <a:rPr lang="en-US" smtClean="0"/>
              <a:t>3/2/16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4" tIns="46747" rIns="93494" bIns="4674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4" tIns="46747" rIns="93494" bIns="4674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r">
              <a:defRPr sz="1200"/>
            </a:lvl1pPr>
          </a:lstStyle>
          <a:p>
            <a:fld id="{3F63DFA2-4160-C443-BDB8-34FC6F8CCD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2804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98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JS_PP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33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91336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C267C-5D07-1248-B986-F71EC7915C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72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91336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C267C-5D07-1248-B986-F71EC7915C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750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1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8C34EB20-A0C8-754A-986E-39E70E9C7738}" type="datetimeFigureOut">
              <a:rPr lang="en-US" smtClean="0"/>
              <a:t>3/2/16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/>
          <a:lstStyle/>
          <a:p>
            <a:fld id="{F13F0B73-D309-814D-A2BB-233D73040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06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559A-165A-5C43-94EC-E3DF62534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51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559A-165A-5C43-94EC-E3DF62534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549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559A-165A-5C43-94EC-E3DF62534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11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559A-165A-5C43-94EC-E3DF62534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87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559A-165A-5C43-94EC-E3DF62534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07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559A-165A-5C43-94EC-E3DF62534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5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62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91336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C267C-5D07-1248-B986-F71EC7915C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25475" y="1639888"/>
            <a:ext cx="3881438" cy="4198937"/>
          </a:xfrm>
          <a:prstGeom prst="rect">
            <a:avLst/>
          </a:prstGeom>
        </p:spPr>
        <p:txBody>
          <a:bodyPr vert="horz"/>
          <a:lstStyle>
            <a:lvl1pPr marL="256032" indent="-256032">
              <a:buClr>
                <a:schemeClr val="tx2"/>
              </a:buClr>
              <a:buFont typeface="Wingdings" charset="2"/>
              <a:buChar char="§"/>
              <a:defRPr sz="2000" b="1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805362" y="1639888"/>
            <a:ext cx="3881438" cy="4198937"/>
          </a:xfrm>
          <a:prstGeom prst="rect">
            <a:avLst/>
          </a:prstGeom>
        </p:spPr>
        <p:txBody>
          <a:bodyPr vert="horz"/>
          <a:lstStyle>
            <a:lvl1pPr marL="256032" indent="-256032">
              <a:buClr>
                <a:schemeClr val="tx2"/>
              </a:buClr>
              <a:buFont typeface="Wingdings" charset="2"/>
              <a:buChar char="§"/>
              <a:defRPr sz="2000" b="1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883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559A-165A-5C43-94EC-E3DF62534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27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559A-165A-5C43-94EC-E3DF62534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82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559A-165A-5C43-94EC-E3DF62534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6344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559A-165A-5C43-94EC-E3DF62534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3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6559A-165A-5C43-94EC-E3DF62534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3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91336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C267C-5D07-1248-B986-F71EC7915C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82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91336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C267C-5D07-1248-B986-F71EC7915C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0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91336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C267C-5D07-1248-B986-F71EC7915C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1336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C267C-5D07-1248-B986-F71EC7915C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43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91336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C267C-5D07-1248-B986-F71EC7915C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32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91336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C267C-5D07-1248-B986-F71EC7915C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30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91336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C267C-5D07-1248-B986-F71EC7915C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65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 txBox="1">
            <a:spLocks/>
          </p:cNvSpPr>
          <p:nvPr/>
        </p:nvSpPr>
        <p:spPr>
          <a:xfrm>
            <a:off x="7097880" y="6374342"/>
            <a:ext cx="1905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0E976C5-8C42-424F-86A3-0577BC636F4D}" type="slidenum">
              <a:rPr lang="en-US" sz="1100" smtClean="0">
                <a:solidFill>
                  <a:schemeClr val="tx1"/>
                </a:solidFill>
                <a:latin typeface=""/>
              </a:rPr>
              <a:pPr algn="r"/>
              <a:t>‹#›</a:t>
            </a:fld>
            <a:endParaRPr lang="en-US" sz="1100" dirty="0">
              <a:solidFill>
                <a:schemeClr val="tx1"/>
              </a:solidFill>
              <a:latin typeface=""/>
            </a:endParaRPr>
          </a:p>
        </p:txBody>
      </p:sp>
      <p:pic>
        <p:nvPicPr>
          <p:cNvPr id="4" name="Picture 3" descr="BJS_PPT_2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68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  <p:sldLayoutId id="2147483673" r:id="rId1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500" b="1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6559A-165A-5C43-94EC-E3DF625343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8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bjs.gov/content/pub/pdf/ncsxssp15sol.pdf" TargetMode="External"/><Relationship Id="rId3" Type="http://schemas.openxmlformats.org/officeDocument/2006/relationships/hyperlink" Target="http://www.bjs.gov/content/ncsx.cfm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grants.gov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Erica.L.Smith@usdoj.gov" TargetMode="External"/><Relationship Id="rId4" Type="http://schemas.openxmlformats.org/officeDocument/2006/relationships/hyperlink" Target="mailto:Alexia.Cooper@usdoj.gov" TargetMode="External"/><Relationship Id="rId5" Type="http://schemas.openxmlformats.org/officeDocument/2006/relationships/hyperlink" Target="mailto:kstrom@rti.org" TargetMode="External"/><Relationship Id="rId6" Type="http://schemas.openxmlformats.org/officeDocument/2006/relationships/hyperlink" Target="mailto:Amy.Blasher@ic.fbi.gov" TargetMode="External"/><Relationship Id="rId7" Type="http://schemas.openxmlformats.org/officeDocument/2006/relationships/hyperlink" Target="http://www.fbi.gov/" TargetMode="External"/><Relationship Id="rId8" Type="http://schemas.openxmlformats.org/officeDocument/2006/relationships/image" Target="../media/image3.jpeg"/><Relationship Id="rId9" Type="http://schemas.openxmlformats.org/officeDocument/2006/relationships/image" Target="../media/image4.wmf"/><Relationship Id="rId10" Type="http://schemas.openxmlformats.org/officeDocument/2006/relationships/hyperlink" Target="http://www.bjs.gov/content/ncsx.cfm" TargetMode="External"/><Relationship Id="rId11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Howard.Snyder@usdoj.g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 txBox="1">
            <a:spLocks/>
          </p:cNvSpPr>
          <p:nvPr/>
        </p:nvSpPr>
        <p:spPr>
          <a:xfrm>
            <a:off x="1160709" y="1816056"/>
            <a:ext cx="7606059" cy="465620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solidFill>
                  <a:srgbClr val="FF6600"/>
                </a:solidFill>
                <a:latin typeface="Arial"/>
                <a:cs typeface="Arial"/>
              </a:rPr>
              <a:t>Project Background, Implementation Models, and Funding Opportunities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FF66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6600"/>
                </a:solidFill>
                <a:latin typeface="Arial"/>
                <a:cs typeface="Arial"/>
              </a:rPr>
              <a:t>Presentation to </a:t>
            </a:r>
            <a:r>
              <a:rPr lang="en-US" sz="2400" b="1" dirty="0" smtClean="0">
                <a:solidFill>
                  <a:srgbClr val="FF6600"/>
                </a:solidFill>
                <a:latin typeface="Arial"/>
                <a:cs typeface="Arial"/>
              </a:rPr>
              <a:t>UCR </a:t>
            </a:r>
            <a:r>
              <a:rPr lang="en-US" sz="2400" b="1" dirty="0" smtClean="0">
                <a:solidFill>
                  <a:srgbClr val="FF6600"/>
                </a:solidFill>
                <a:latin typeface="Arial"/>
                <a:cs typeface="Arial"/>
              </a:rPr>
              <a:t>Program Managers </a:t>
            </a:r>
            <a:r>
              <a:rPr lang="en-US" sz="2400" b="1" dirty="0" smtClean="0">
                <a:solidFill>
                  <a:srgbClr val="FF6600"/>
                </a:solidFill>
                <a:latin typeface="Arial"/>
                <a:cs typeface="Arial"/>
              </a:rPr>
              <a:t>and </a:t>
            </a:r>
            <a:r>
              <a:rPr lang="en-US" sz="2400" b="1" dirty="0" smtClean="0">
                <a:solidFill>
                  <a:srgbClr val="FF6600"/>
                </a:solidFill>
                <a:latin typeface="Arial"/>
                <a:cs typeface="Arial"/>
              </a:rPr>
              <a:t>CSOs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6600"/>
                </a:solidFill>
                <a:latin typeface="Arial"/>
                <a:cs typeface="Arial"/>
              </a:rPr>
              <a:t>Pittsburgh, PA</a:t>
            </a:r>
            <a:endParaRPr lang="en-US" sz="2000" b="1" dirty="0">
              <a:solidFill>
                <a:srgbClr val="FF66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b="1" i="1" dirty="0" smtClean="0">
              <a:solidFill>
                <a:srgbClr val="FF66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b="1" i="1" dirty="0" smtClean="0">
              <a:solidFill>
                <a:srgbClr val="FF66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6600"/>
                </a:solidFill>
                <a:latin typeface="Arial"/>
                <a:cs typeface="Arial"/>
              </a:rPr>
              <a:t>Howard Snyder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6600"/>
                </a:solidFill>
                <a:latin typeface="Arial"/>
                <a:cs typeface="Arial"/>
              </a:rPr>
              <a:t>Erica Smith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6600"/>
                </a:solidFill>
                <a:latin typeface="Arial"/>
                <a:cs typeface="Arial"/>
              </a:rPr>
              <a:t>Alexia Cooper</a:t>
            </a:r>
            <a:endParaRPr lang="en-US" sz="2000" b="1" dirty="0">
              <a:solidFill>
                <a:srgbClr val="FF66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rgbClr val="FF6600"/>
                </a:solidFill>
                <a:latin typeface="Arial"/>
                <a:cs typeface="Arial"/>
              </a:rPr>
              <a:t>Bureau </a:t>
            </a:r>
            <a:r>
              <a:rPr lang="en-US" sz="2000" b="1" i="1" dirty="0" smtClean="0">
                <a:solidFill>
                  <a:srgbClr val="FF6600"/>
                </a:solidFill>
                <a:latin typeface="Arial"/>
                <a:cs typeface="Arial"/>
              </a:rPr>
              <a:t>of Justice Statistics</a:t>
            </a:r>
            <a:endParaRPr lang="en-US" sz="1800" i="1" dirty="0" smtClean="0">
              <a:solidFill>
                <a:srgbClr val="FF6600"/>
              </a:solidFill>
              <a:latin typeface="Arial"/>
              <a:cs typeface="Arial"/>
            </a:endParaRPr>
          </a:p>
          <a:p>
            <a:pPr marL="0" indent="0">
              <a:spcBef>
                <a:spcPts val="1680"/>
              </a:spcBef>
              <a:buNone/>
            </a:pPr>
            <a:endParaRPr lang="en-US" sz="2000" dirty="0" smtClean="0">
              <a:solidFill>
                <a:srgbClr val="FF6600"/>
              </a:solidFill>
              <a:latin typeface="Arial"/>
              <a:cs typeface="Arial"/>
            </a:endParaRPr>
          </a:p>
          <a:p>
            <a:pPr marL="0" indent="0">
              <a:spcBef>
                <a:spcPts val="1680"/>
              </a:spcBef>
              <a:buNone/>
            </a:pPr>
            <a:endParaRPr lang="en-US" sz="2000" dirty="0" smtClean="0">
              <a:solidFill>
                <a:srgbClr val="FF6600"/>
              </a:solidFill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solidFill>
                <a:srgbClr val="FF66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9356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IBR in Local Agencies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73073" y="1409848"/>
            <a:ext cx="7634092" cy="4956260"/>
          </a:xfrm>
        </p:spPr>
        <p:txBody>
          <a:bodyPr/>
          <a:lstStyle/>
          <a:p>
            <a:pPr marL="457200" lvl="2" indent="-457200">
              <a:buClr>
                <a:schemeClr val="tx2"/>
              </a:buClr>
              <a:buFont typeface="+mj-lt"/>
              <a:buAutoNum type="arabicPeriod"/>
            </a:pPr>
            <a:r>
              <a:rPr lang="en-US" sz="3600" dirty="0"/>
              <a:t>Direct contributors to FBI</a:t>
            </a:r>
          </a:p>
          <a:p>
            <a:pPr marL="1200150" lvl="3" indent="-742950">
              <a:buClr>
                <a:schemeClr val="tx2"/>
              </a:buClr>
              <a:buFont typeface="+mj-lt"/>
              <a:buAutoNum type="alphaLcPeriod"/>
            </a:pPr>
            <a:r>
              <a:rPr lang="en-US" sz="3200" dirty="0" smtClean="0"/>
              <a:t>Justification for </a:t>
            </a:r>
            <a:r>
              <a:rPr lang="en-US" sz="3200" dirty="0"/>
              <a:t>direct contribution</a:t>
            </a:r>
          </a:p>
          <a:p>
            <a:pPr marL="1200150" lvl="3" indent="-742950">
              <a:buClr>
                <a:schemeClr val="tx2"/>
              </a:buClr>
              <a:buFont typeface="+mj-lt"/>
              <a:buAutoNum type="alphaLcPeriod"/>
            </a:pPr>
            <a:r>
              <a:rPr lang="en-US" sz="3200" dirty="0"/>
              <a:t>Agreements between states and locals for direct contribution</a:t>
            </a:r>
          </a:p>
          <a:p>
            <a:pPr marL="457200" lvl="2" indent="-457200">
              <a:buClr>
                <a:schemeClr val="tx2"/>
              </a:buClr>
              <a:buFont typeface="+mj-lt"/>
              <a:buAutoNum type="arabicPeriod"/>
            </a:pPr>
            <a:r>
              <a:rPr lang="en-US" sz="3600" dirty="0"/>
              <a:t>NIBRS certification </a:t>
            </a:r>
            <a:endParaRPr lang="en-US" sz="36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4915945" y="6322059"/>
            <a:ext cx="3770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Key findings about agency capabilities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94306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Key Findings from NCS-X to Date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392" y="1324492"/>
            <a:ext cx="7797236" cy="4847366"/>
          </a:xfrm>
        </p:spPr>
        <p:txBody>
          <a:bodyPr/>
          <a:lstStyle/>
          <a:p>
            <a:pPr marL="0" lvl="0" indent="0">
              <a:spcAft>
                <a:spcPts val="1200"/>
              </a:spcAft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#1: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Majority of the data required by NIBRS is already being collected by local agencies.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800" b="1" dirty="0" smtClean="0">
                <a:latin typeface="Arial"/>
                <a:cs typeface="Arial"/>
              </a:rPr>
              <a:t>#2: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The challenges are largely </a:t>
            </a:r>
            <a:r>
              <a:rPr lang="en-US" sz="2800" dirty="0" smtClean="0">
                <a:latin typeface="Arial"/>
                <a:cs typeface="Arial"/>
              </a:rPr>
              <a:t>about resources, </a:t>
            </a:r>
            <a:r>
              <a:rPr lang="en-US" sz="2800" dirty="0">
                <a:latin typeface="Arial"/>
                <a:cs typeface="Arial"/>
              </a:rPr>
              <a:t>not </a:t>
            </a:r>
            <a:r>
              <a:rPr lang="en-US" sz="2800" dirty="0" smtClean="0">
                <a:latin typeface="Arial"/>
                <a:cs typeface="Arial"/>
              </a:rPr>
              <a:t>willingness.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2800" b="1" dirty="0" smtClean="0">
                <a:latin typeface="Arial"/>
                <a:cs typeface="Arial"/>
              </a:rPr>
              <a:t>#3</a:t>
            </a:r>
            <a:r>
              <a:rPr lang="en-US" sz="2800" dirty="0" smtClean="0">
                <a:latin typeface="Arial"/>
                <a:cs typeface="Arial"/>
              </a:rPr>
              <a:t>: </a:t>
            </a:r>
            <a:r>
              <a:rPr lang="en-US" sz="2800" dirty="0">
                <a:latin typeface="Arial"/>
                <a:cs typeface="Arial"/>
              </a:rPr>
              <a:t>Incentives for participation can and are being </a:t>
            </a:r>
            <a:r>
              <a:rPr lang="en-US" sz="2800" dirty="0" smtClean="0">
                <a:latin typeface="Arial"/>
                <a:cs typeface="Arial"/>
              </a:rPr>
              <a:t>addressed.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2800" b="1" dirty="0" smtClean="0">
                <a:latin typeface="Arial"/>
                <a:cs typeface="Arial"/>
              </a:rPr>
              <a:t>#4</a:t>
            </a:r>
            <a:r>
              <a:rPr lang="en-US" sz="2800" dirty="0" smtClean="0">
                <a:latin typeface="Arial"/>
                <a:cs typeface="Arial"/>
              </a:rPr>
              <a:t>: </a:t>
            </a:r>
            <a:r>
              <a:rPr lang="en-US" sz="2800" dirty="0">
                <a:latin typeface="Arial"/>
                <a:cs typeface="Arial"/>
              </a:rPr>
              <a:t>With </a:t>
            </a:r>
            <a:r>
              <a:rPr lang="en-US" sz="2800" dirty="0" smtClean="0">
                <a:latin typeface="Arial"/>
                <a:cs typeface="Arial"/>
              </a:rPr>
              <a:t>few </a:t>
            </a:r>
            <a:r>
              <a:rPr lang="en-US" sz="2800" dirty="0">
                <a:latin typeface="Arial"/>
                <a:cs typeface="Arial"/>
              </a:rPr>
              <a:t>exceptions, </a:t>
            </a:r>
            <a:r>
              <a:rPr lang="en-US" sz="2800" dirty="0" smtClean="0">
                <a:latin typeface="Arial"/>
                <a:cs typeface="Arial"/>
              </a:rPr>
              <a:t>the </a:t>
            </a:r>
            <a:r>
              <a:rPr lang="en-US" sz="2800" dirty="0">
                <a:latin typeface="Arial"/>
                <a:cs typeface="Arial"/>
              </a:rPr>
              <a:t>costs for technical changes required for NIBRS transition were at or lower than the estimated range.  </a:t>
            </a: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lv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32756" y="6322059"/>
            <a:ext cx="4754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Implementation models and current </a:t>
            </a:r>
            <a:r>
              <a:rPr lang="en-US" i="1" dirty="0"/>
              <a:t>a</a:t>
            </a:r>
            <a:r>
              <a:rPr lang="en-US" i="1" dirty="0" smtClean="0"/>
              <a:t>pproach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21877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NCS-X Implementation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804" y="1295400"/>
            <a:ext cx="8044996" cy="5069045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>
                <a:latin typeface="Arial"/>
                <a:cs typeface="Arial"/>
              </a:rPr>
              <a:t>Three-pronged approach in FY2016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Arial"/>
                <a:cs typeface="Arial"/>
              </a:rPr>
              <a:t>State UCR programs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>
                <a:latin typeface="Arial"/>
                <a:cs typeface="Arial"/>
              </a:rPr>
              <a:t>New or expanded NIBRS programs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>
                <a:latin typeface="Arial"/>
                <a:cs typeface="Arial"/>
              </a:rPr>
              <a:t>Funding and technical assistance to local agencies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>
                <a:latin typeface="Arial"/>
                <a:cs typeface="Arial"/>
              </a:rPr>
              <a:t>Readiness assessments with local agencies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/>
                <a:cs typeface="Arial"/>
              </a:rPr>
              <a:t>Large local agencies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/>
                <a:cs typeface="Arial"/>
              </a:rPr>
              <a:t>Invited applications to current grantees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66574" y="6322059"/>
            <a:ext cx="3320226" cy="368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Promising practices in states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79235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NCS-X Implementation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274" y="1295400"/>
            <a:ext cx="7749698" cy="5069045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>
                <a:latin typeface="Arial"/>
                <a:cs typeface="Arial"/>
              </a:rPr>
              <a:t>Promising practices in use by states</a:t>
            </a:r>
          </a:p>
          <a:p>
            <a:pPr lvl="0">
              <a:buFont typeface="Wingdings" charset="2"/>
              <a:buChar char="Ø"/>
            </a:pPr>
            <a:r>
              <a:rPr lang="en-US" dirty="0" smtClean="0">
                <a:latin typeface="Arial"/>
                <a:cs typeface="Arial"/>
              </a:rPr>
              <a:t>Providing state-managed RMS for local agency use</a:t>
            </a:r>
          </a:p>
          <a:p>
            <a:pPr lvl="0">
              <a:buFont typeface="Wingdings" charset="2"/>
              <a:buChar char="Ø"/>
            </a:pPr>
            <a:r>
              <a:rPr lang="en-US" dirty="0" smtClean="0">
                <a:latin typeface="Arial"/>
                <a:cs typeface="Arial"/>
              </a:rPr>
              <a:t>Working with service providers to modify local agency systems</a:t>
            </a:r>
          </a:p>
          <a:p>
            <a:pPr lvl="1">
              <a:buFont typeface="Courier New"/>
              <a:buChar char="o"/>
            </a:pPr>
            <a:r>
              <a:rPr lang="en-US" dirty="0" smtClean="0">
                <a:latin typeface="Arial"/>
                <a:cs typeface="Arial"/>
              </a:rPr>
              <a:t>State-wide</a:t>
            </a:r>
          </a:p>
          <a:p>
            <a:pPr lvl="1">
              <a:buFont typeface="Courier New"/>
              <a:buChar char="o"/>
            </a:pPr>
            <a:r>
              <a:rPr lang="en-US" dirty="0" smtClean="0">
                <a:latin typeface="Arial"/>
                <a:cs typeface="Arial"/>
              </a:rPr>
              <a:t>Select providers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latin typeface="Arial"/>
                <a:cs typeface="Arial"/>
              </a:rPr>
              <a:t>Using NIBRS repository for state-wide crime data management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6574" y="6322059"/>
            <a:ext cx="3320226" cy="368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Support to local agencies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79235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NCS-X Implementation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274" y="1295400"/>
            <a:ext cx="7749698" cy="5069045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>
                <a:latin typeface="Arial"/>
                <a:cs typeface="Arial"/>
              </a:rPr>
              <a:t>Funding and technical assistance to agencies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latin typeface="Arial"/>
                <a:cs typeface="Arial"/>
              </a:rPr>
              <a:t>Eligibility dependent upon readiness assessment and related cost estimate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latin typeface="Arial"/>
                <a:cs typeface="Arial"/>
              </a:rPr>
              <a:t>Administrative costs up to 10% of the pass-through funding amount will be considered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latin typeface="Arial"/>
                <a:cs typeface="Arial"/>
              </a:rPr>
              <a:t>Technical assistance to the local agencies on the state IBR requirements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51662" y="6322059"/>
            <a:ext cx="4235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Readiness assessments with other agencies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29941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NCS-X Readiness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554"/>
            <a:ext cx="8229600" cy="4625609"/>
          </a:xfrm>
        </p:spPr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Arial"/>
                <a:cs typeface="Arial"/>
              </a:rPr>
              <a:t>Onsite assessment by NCS-X team and/or state UCR program staff to document an agency’s capacity to report to data to NIBRS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Arial"/>
                <a:cs typeface="Arial"/>
              </a:rPr>
              <a:t>Assesses specific NIBRS data elements, data validation/edit checks, ability to produce NIBRS data files for submission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Arial"/>
                <a:cs typeface="Arial"/>
              </a:rPr>
              <a:t>Generates preliminary cost estimate for conversion and documents the changes necessary for agency to convert to NIBRS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5945" y="6322059"/>
            <a:ext cx="3770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Elements of a readiness assessment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24429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231"/>
            <a:ext cx="8229600" cy="867507"/>
          </a:xfrm>
        </p:spPr>
        <p:txBody>
          <a:bodyPr/>
          <a:lstStyle/>
          <a:p>
            <a:r>
              <a:rPr lang="en-US" sz="3200" dirty="0" smtClean="0"/>
              <a:t>Elements of a Readiness Assessment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4031"/>
            <a:ext cx="8428892" cy="5404338"/>
          </a:xfrm>
        </p:spPr>
        <p:txBody>
          <a:bodyPr/>
          <a:lstStyle/>
          <a:p>
            <a:pPr lvl="0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agency’s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crime incident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 to determine if NIBRS elements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collected;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Review of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RMS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schema to determine if the 58 NIBRS data elements are already defined within the existing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database;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Review of the RMS edit checks to determine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the NIBRS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required edits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already included in the data entry capture or subsequent validation; </a:t>
            </a:r>
          </a:p>
          <a:p>
            <a:pPr lvl="0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Determine if a data extract program exists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 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level of effort required to create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 extract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program that would pass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certification;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Brief the agency’s executive leadership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 findings from the assessment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Prepare a report summarizing the findings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 review by the agency;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Discuss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plans, estimated work effort,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resources required to address any gaps identified during the assessment, including associated costs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15527" y="6322059"/>
            <a:ext cx="4071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TA and support for readiness assessments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38436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NCS-X Readiness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554"/>
            <a:ext cx="8229600" cy="4625609"/>
          </a:xfrm>
        </p:spPr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Arial"/>
                <a:cs typeface="Arial"/>
              </a:rPr>
              <a:t>BJS and FBI-CJIS, along with the NCS-X Team, can provide TA support for RAs with local agencies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Arial"/>
                <a:cs typeface="Arial"/>
              </a:rPr>
              <a:t> Team has conducted numerous RAs to date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Arial"/>
                <a:cs typeface="Arial"/>
              </a:rPr>
              <a:t>Most with the largest agencies (750 or more sworn officers)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Arial"/>
                <a:cs typeface="Arial"/>
              </a:rPr>
              <a:t>Reports and cost estimates have been generated for approximately 65 agencies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Arial"/>
                <a:cs typeface="Arial"/>
              </a:rPr>
              <a:t>Scheduling pending in 10 additional large agencies to complete RAs for all certainty agencies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sz="26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96621" y="6322059"/>
            <a:ext cx="4590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Proposals to conduct RAs with sample agencies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71581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NCS-X Implementation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274" y="1148862"/>
            <a:ext cx="7915526" cy="5334000"/>
          </a:xfrm>
        </p:spPr>
        <p:txBody>
          <a:bodyPr/>
          <a:lstStyle/>
          <a:p>
            <a:pPr marL="0" lv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Readiness assessments with other NCS-X sample agencies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Funds requested may cover personnel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travel related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costs, as needed;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Need to address: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how RAs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will be planned 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conducted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state agency or contract personnel will be responsible for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assessments, and associated capabilities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competencies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those personnel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lan for developing cost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estimates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converting local LEA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NIBRS/IBR based on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79391" y="6322059"/>
            <a:ext cx="3907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Invited applications to current grantees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5050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NCS-X Implementation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274" y="1142999"/>
            <a:ext cx="7915526" cy="5179059"/>
          </a:xfrm>
        </p:spPr>
        <p:txBody>
          <a:bodyPr/>
          <a:lstStyle/>
          <a:p>
            <a:pPr marL="0" lvl="0" indent="0">
              <a:buNone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Invited applications to current NCS-X grantees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Funding and technical assistance to NCS-X sample agencies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Similar to requirements for competitive solicitation;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Local agencies only eligible if RA has been conducted.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Conducting readiness assessments with other NCS-X sample agencies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Independently conducted by the state UCR program or in partnership with the NCS-X Implementation Team;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Similar requirements to competitive solicitation.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58" y="6322059"/>
            <a:ext cx="2855942" cy="368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Application resources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85300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Cover Today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00682" y="1421991"/>
            <a:ext cx="7385605" cy="5004209"/>
          </a:xfrm>
        </p:spPr>
        <p:txBody>
          <a:bodyPr/>
          <a:lstStyle/>
          <a:p>
            <a:pPr>
              <a:spcAft>
                <a:spcPts val="1200"/>
              </a:spcAft>
              <a:buFont typeface="Wingdings" charset="2"/>
              <a:buChar char="Ø"/>
            </a:pPr>
            <a:r>
              <a:rPr lang="en-US" sz="2800" b="0" dirty="0" smtClean="0"/>
              <a:t>Program </a:t>
            </a:r>
            <a:r>
              <a:rPr lang="en-US" sz="2800" b="0" dirty="0" smtClean="0"/>
              <a:t>background</a:t>
            </a:r>
            <a:endParaRPr lang="en-US" sz="2800" b="0" dirty="0" smtClean="0"/>
          </a:p>
          <a:p>
            <a:pPr>
              <a:spcAft>
                <a:spcPts val="1200"/>
              </a:spcAft>
              <a:buFont typeface="Wingdings" charset="2"/>
              <a:buChar char="Ø"/>
            </a:pPr>
            <a:r>
              <a:rPr lang="en-US" sz="2800" b="0" dirty="0" smtClean="0"/>
              <a:t>Current status</a:t>
            </a:r>
          </a:p>
          <a:p>
            <a:pPr>
              <a:spcAft>
                <a:spcPts val="1200"/>
              </a:spcAft>
              <a:buFont typeface="Wingdings" charset="2"/>
              <a:buChar char="Ø"/>
            </a:pPr>
            <a:r>
              <a:rPr lang="en-US" sz="2800" b="0" dirty="0" smtClean="0"/>
              <a:t>What </a:t>
            </a:r>
            <a:r>
              <a:rPr lang="en-US" sz="2800" b="0" dirty="0" smtClean="0"/>
              <a:t>we have learned so far</a:t>
            </a:r>
          </a:p>
          <a:p>
            <a:pPr>
              <a:spcAft>
                <a:spcPts val="1200"/>
              </a:spcAft>
              <a:buFont typeface="Wingdings" charset="2"/>
              <a:buChar char="Ø"/>
            </a:pPr>
            <a:r>
              <a:rPr lang="en-US" sz="2800" b="0" dirty="0" smtClean="0"/>
              <a:t>Implementation models</a:t>
            </a:r>
            <a:endParaRPr lang="en-US" sz="2400" dirty="0" smtClean="0"/>
          </a:p>
          <a:p>
            <a:pPr>
              <a:spcAft>
                <a:spcPts val="1200"/>
              </a:spcAft>
              <a:buFont typeface="Wingdings" charset="2"/>
              <a:buChar char="Ø"/>
            </a:pPr>
            <a:r>
              <a:rPr lang="en-US" sz="2800" b="0" dirty="0" smtClean="0"/>
              <a:t>Information about applying for funding</a:t>
            </a:r>
          </a:p>
          <a:p>
            <a:pPr>
              <a:spcAft>
                <a:spcPts val="1200"/>
              </a:spcAft>
              <a:buFont typeface="Wingdings" charset="2"/>
              <a:buChar char="Ø"/>
            </a:pPr>
            <a:r>
              <a:rPr lang="en-US" sz="2800" b="0" dirty="0" smtClean="0"/>
              <a:t>Request </a:t>
            </a:r>
            <a:r>
              <a:rPr lang="en-US" sz="2800" b="0" dirty="0" smtClean="0"/>
              <a:t>for assistance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18040" y="6322059"/>
            <a:ext cx="2102932" cy="368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What is NCS-X?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98515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NCS-X Application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274" y="1148862"/>
            <a:ext cx="7915526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FY2015 State Solicitation -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http://www.bjs.gov/content/pub/pdf/ncsxssp15sol.pdf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BJS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NCS-X website: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www.bjs.gov/content/ncsx.cfm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Readiness assessment documents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List of sample agencies by state and stratum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RFP language for RMS procurement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overview documents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Link to audio and transcript of teleconference about the FY2015 solicitation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Links to partner organization websites</a:t>
            </a:r>
          </a:p>
          <a:p>
            <a:pPr marL="0" lv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44512" y="6322059"/>
            <a:ext cx="2842287" cy="368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Application requirements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62591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NCS-X Application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830" y="1148862"/>
            <a:ext cx="7959969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FY2015 solicitation contains application instructions: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Applicants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must register in and submit applications through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www.Grants.gov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 it can take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several weeks for first-time registrants to receive confirmation and a user password.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Acquire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Data Universal Numbering System (DUNS)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Acquire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registration with the System for Award Management (SAM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Acquire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Authorized Organization Representative (AOR) and a Grants.gov username and password.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Acquire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confirmation for the AOR from the E-Business Point of Contact (E-Biz POC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08378" y="6322059"/>
            <a:ext cx="2678422" cy="368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Application components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00034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NCS-X Application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830" y="1019909"/>
            <a:ext cx="7959969" cy="552156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Proposal must contain the specific information required in the solicitation for the following: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tatement of Problem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roject Design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apabilities and Competencies of Staff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staff identified for the project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 staff to be hired under the grant</a:t>
            </a:r>
          </a:p>
          <a:p>
            <a:pPr marL="0" indent="0">
              <a:buNone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components to include, if applicable: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Indirect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Cost Rate Agreement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Justification for Non-Competitive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Procurement Contracts In Excess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$150,000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Detail Worksheet </a:t>
            </a:r>
            <a:r>
              <a:rPr lang="en-US" sz="24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Narrative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6574" y="6322059"/>
            <a:ext cx="3320226" cy="368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Information we need from YOU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94372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0733"/>
          </a:xfrm>
        </p:spPr>
        <p:txBody>
          <a:bodyPr/>
          <a:lstStyle/>
          <a:p>
            <a:r>
              <a:rPr lang="en-US" dirty="0" smtClean="0"/>
              <a:t>What NCS-X Needs From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243" y="1092971"/>
            <a:ext cx="7882581" cy="5425060"/>
          </a:xfrm>
        </p:spPr>
        <p:txBody>
          <a:bodyPr/>
          <a:lstStyle/>
          <a:p>
            <a:pPr lvl="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Arial"/>
                <a:cs typeface="Arial"/>
              </a:rPr>
              <a:t>Input from state programs on what you need from NCS-X (aside from funding!)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Arial"/>
                <a:cs typeface="Arial"/>
              </a:rPr>
              <a:t>Written documents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Arial"/>
                <a:cs typeface="Arial"/>
              </a:rPr>
              <a:t>Technical documentation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Arial"/>
                <a:cs typeface="Arial"/>
              </a:rPr>
              <a:t>Outreach materials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Arial"/>
                <a:cs typeface="Arial"/>
              </a:rPr>
              <a:t>Direction from state programs on the possibilities in your state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Arial"/>
                <a:cs typeface="Arial"/>
              </a:rPr>
              <a:t>Leading the NIBRS growth effort in each state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Arial"/>
                <a:cs typeface="Arial"/>
              </a:rPr>
              <a:t>Identifying innovations occurring in your state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Arial"/>
                <a:cs typeface="Arial"/>
              </a:rPr>
              <a:t>Options for leveraging efficiencies in the state</a:t>
            </a:r>
            <a:endParaRPr lang="en-US" sz="26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6574" y="6322059"/>
            <a:ext cx="3320226" cy="368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Program contact information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54449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61795" y="1031631"/>
            <a:ext cx="3001645" cy="4140444"/>
          </a:xfrm>
        </p:spPr>
        <p:txBody>
          <a:bodyPr/>
          <a:lstStyle/>
          <a:p>
            <a:pPr marL="0" indent="0">
              <a:spcBef>
                <a:spcPts val="400"/>
              </a:spcBef>
              <a:buNone/>
            </a:pPr>
            <a:r>
              <a:rPr lang="en-US" sz="1600" dirty="0" smtClean="0"/>
              <a:t>Howard N. Snyder, PhD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0" dirty="0" smtClean="0"/>
              <a:t>Deputy Director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0" dirty="0" smtClean="0"/>
              <a:t>Bureau of Justice Statistics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0" dirty="0" smtClean="0">
                <a:hlinkClick r:id="rId2"/>
              </a:rPr>
              <a:t>Howard.Snyder@usdoj.gov</a:t>
            </a:r>
            <a:endParaRPr lang="en-US" sz="1600" b="0" dirty="0" smtClean="0"/>
          </a:p>
          <a:p>
            <a:pPr marL="0" indent="0">
              <a:spcBef>
                <a:spcPts val="400"/>
              </a:spcBef>
              <a:buNone/>
            </a:pPr>
            <a:r>
              <a:rPr lang="en-US" sz="1600" b="0" dirty="0" smtClean="0"/>
              <a:t>(202) 616-8305</a:t>
            </a:r>
          </a:p>
          <a:p>
            <a:pPr marL="0" indent="0">
              <a:spcBef>
                <a:spcPts val="400"/>
              </a:spcBef>
              <a:buNone/>
            </a:pPr>
            <a:endParaRPr lang="en-US" sz="1000" b="0" dirty="0"/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 smtClean="0"/>
              <a:t>Erica L. Smith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0" dirty="0" smtClean="0"/>
              <a:t>Unit Chief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0" dirty="0" smtClean="0"/>
              <a:t>Bureau of Justice Statistics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0" dirty="0" smtClean="0">
                <a:hlinkClick r:id="rId3"/>
              </a:rPr>
              <a:t>Erica.L.Smith@usdoj.gov</a:t>
            </a:r>
            <a:r>
              <a:rPr lang="en-US" sz="1600" b="0" dirty="0" smtClean="0"/>
              <a:t> </a:t>
            </a:r>
            <a:endParaRPr lang="en-US" sz="1600" b="0" dirty="0"/>
          </a:p>
          <a:p>
            <a:pPr marL="0" indent="0">
              <a:spcBef>
                <a:spcPts val="400"/>
              </a:spcBef>
              <a:buNone/>
            </a:pPr>
            <a:r>
              <a:rPr lang="en-US" sz="1600" b="0" dirty="0" smtClean="0"/>
              <a:t>(202) 616-3491</a:t>
            </a:r>
          </a:p>
          <a:p>
            <a:pPr marL="0" indent="0">
              <a:spcBef>
                <a:spcPts val="400"/>
              </a:spcBef>
              <a:buNone/>
            </a:pPr>
            <a:endParaRPr lang="en-US" sz="1000" b="0" dirty="0"/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 smtClean="0"/>
              <a:t>Alexia D. Cooper, PhD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0" dirty="0" smtClean="0"/>
              <a:t>NCS-X Program Director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0" dirty="0" smtClean="0"/>
              <a:t>Bureau of Justice Statistics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0" dirty="0" smtClean="0">
                <a:hlinkClick r:id="rId4"/>
              </a:rPr>
              <a:t>Alexia.Cooper@usdoj.gov</a:t>
            </a:r>
            <a:endParaRPr lang="en-US" sz="1600" b="0" dirty="0" smtClean="0"/>
          </a:p>
          <a:p>
            <a:pPr marL="0" indent="0">
              <a:spcBef>
                <a:spcPts val="400"/>
              </a:spcBef>
              <a:buNone/>
            </a:pPr>
            <a:r>
              <a:rPr lang="en-US" sz="1600" b="0" dirty="0"/>
              <a:t>(202) 307-0582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017962" y="4403285"/>
            <a:ext cx="2690671" cy="1846391"/>
          </a:xfrm>
        </p:spPr>
        <p:txBody>
          <a:bodyPr/>
          <a:lstStyle/>
          <a:p>
            <a:pPr marL="0" indent="0">
              <a:spcBef>
                <a:spcPts val="400"/>
              </a:spcBef>
              <a:buNone/>
            </a:pPr>
            <a:r>
              <a:rPr lang="en-US" sz="1600" dirty="0" smtClean="0"/>
              <a:t>Kevin J. Strom, PhD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0" dirty="0" smtClean="0"/>
              <a:t>NCS-X Project Director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0" dirty="0" smtClean="0"/>
              <a:t>RTI International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b="0" dirty="0" smtClean="0">
                <a:hlinkClick r:id="rId5"/>
              </a:rPr>
              <a:t>kstrom@rti.org</a:t>
            </a:r>
            <a:endParaRPr lang="en-US" sz="1600" b="0" dirty="0" smtClean="0"/>
          </a:p>
          <a:p>
            <a:pPr marL="0" indent="0">
              <a:spcBef>
                <a:spcPts val="400"/>
              </a:spcBef>
              <a:buNone/>
            </a:pPr>
            <a:r>
              <a:rPr lang="en-US" sz="1600" b="0" dirty="0" smtClean="0"/>
              <a:t>(919) 485-5729</a:t>
            </a:r>
            <a:endParaRPr lang="en-US" sz="1600" b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6045512" y="1032960"/>
            <a:ext cx="2689860" cy="1569745"/>
          </a:xfrm>
          <a:prstGeom prst="rect">
            <a:avLst/>
          </a:prstGeom>
        </p:spPr>
        <p:txBody>
          <a:bodyPr vert="horz"/>
          <a:lstStyle>
            <a:lvl1pPr marL="256032" indent="-256032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buFont typeface="Wingdings" charset="2"/>
              <a:buNone/>
            </a:pPr>
            <a:r>
              <a:rPr lang="en-US" sz="1600" dirty="0" smtClean="0"/>
              <a:t>Amy C. Blasher</a:t>
            </a:r>
          </a:p>
          <a:p>
            <a:pPr marL="0" indent="0">
              <a:spcBef>
                <a:spcPts val="400"/>
              </a:spcBef>
              <a:buFont typeface="Wingdings" charset="2"/>
              <a:buNone/>
            </a:pPr>
            <a:r>
              <a:rPr lang="en-US" sz="1600" b="0" dirty="0" smtClean="0"/>
              <a:t>Unit Chief</a:t>
            </a:r>
          </a:p>
          <a:p>
            <a:pPr marL="0" indent="0">
              <a:spcBef>
                <a:spcPts val="400"/>
              </a:spcBef>
              <a:buFont typeface="Wingdings" charset="2"/>
              <a:buNone/>
            </a:pPr>
            <a:r>
              <a:rPr lang="en-US" sz="1600" b="0" dirty="0" smtClean="0"/>
              <a:t>CJIS Division, FBI</a:t>
            </a:r>
            <a:r>
              <a:rPr lang="en-US" sz="1600" b="0" dirty="0"/>
              <a:t/>
            </a:r>
            <a:br>
              <a:rPr lang="en-US" sz="1600" b="0" dirty="0"/>
            </a:br>
            <a:r>
              <a:rPr lang="en-US" sz="1600" b="0" u="sng" dirty="0" smtClean="0">
                <a:hlinkClick r:id="rId6"/>
              </a:rPr>
              <a:t>Amy.Blasher@ic.fbi.gov</a:t>
            </a:r>
            <a:r>
              <a:rPr lang="en-US" sz="1600" b="0" dirty="0" smtClean="0"/>
              <a:t> </a:t>
            </a:r>
            <a:endParaRPr lang="en-US" sz="1600" b="0" dirty="0"/>
          </a:p>
          <a:p>
            <a:pPr marL="0" indent="0">
              <a:spcBef>
                <a:spcPts val="400"/>
              </a:spcBef>
              <a:buNone/>
            </a:pPr>
            <a:r>
              <a:rPr lang="en-US" sz="1600" b="0" dirty="0" smtClean="0"/>
              <a:t>(304) 625-4830 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b="0" dirty="0" smtClean="0"/>
          </a:p>
        </p:txBody>
      </p:sp>
      <p:pic>
        <p:nvPicPr>
          <p:cNvPr id="6" name="Picture 12" descr="Federal Bureau of Investigation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273" y="1079677"/>
            <a:ext cx="1005839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TI_653_1in_tranPA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392" y="4287866"/>
            <a:ext cx="1371600" cy="867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03385" y="5942011"/>
            <a:ext cx="7842738" cy="70788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44450">
            <a:solidFill>
              <a:srgbClr val="FFC000"/>
            </a:solidFill>
          </a:ln>
        </p:spPr>
        <p:txBody>
          <a:bodyPr wrap="square" lIns="0" tIns="182880" rIns="0" bIns="182880" rtlCol="0" anchor="ctr">
            <a:spAutoFit/>
          </a:bodyPr>
          <a:lstStyle/>
          <a:p>
            <a:pPr algn="ctr"/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NCS-X website: 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www.bjs.gov/content/ncsx.cfm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H:\ojpcolorjpg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22" y="1083500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:\ojpcolorjpg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45" y="2727962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:\ojpcolorjpg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03286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Placeholder 2"/>
          <p:cNvSpPr txBox="1">
            <a:spLocks/>
          </p:cNvSpPr>
          <p:nvPr/>
        </p:nvSpPr>
        <p:spPr>
          <a:xfrm>
            <a:off x="5996940" y="2660596"/>
            <a:ext cx="2689860" cy="1685162"/>
          </a:xfrm>
          <a:prstGeom prst="rect">
            <a:avLst/>
          </a:prstGeom>
        </p:spPr>
        <p:txBody>
          <a:bodyPr vert="horz"/>
          <a:lstStyle>
            <a:lvl1pPr marL="256032" indent="-256032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buFont typeface="Wingdings" charset="2"/>
              <a:buNone/>
            </a:pPr>
            <a:r>
              <a:rPr lang="en-US" sz="1600" dirty="0" smtClean="0"/>
              <a:t>Drema </a:t>
            </a:r>
            <a:r>
              <a:rPr lang="en-US" sz="1600" dirty="0" err="1" smtClean="0"/>
              <a:t>Fouch</a:t>
            </a:r>
            <a:endParaRPr lang="en-US" sz="1600" dirty="0" smtClean="0"/>
          </a:p>
          <a:p>
            <a:pPr marL="0" indent="0">
              <a:spcBef>
                <a:spcPts val="400"/>
              </a:spcBef>
              <a:buFont typeface="Wingdings" charset="2"/>
              <a:buNone/>
            </a:pPr>
            <a:r>
              <a:rPr lang="en-US" sz="1600" b="0" dirty="0" smtClean="0"/>
              <a:t>NIBRS Coordinator</a:t>
            </a:r>
          </a:p>
          <a:p>
            <a:pPr marL="0" indent="0">
              <a:spcBef>
                <a:spcPts val="400"/>
              </a:spcBef>
              <a:buFont typeface="Wingdings" charset="2"/>
              <a:buNone/>
            </a:pPr>
            <a:r>
              <a:rPr lang="en-US" sz="1600" b="0" dirty="0" smtClean="0"/>
              <a:t>CJIS Division, FBI</a:t>
            </a:r>
            <a:r>
              <a:rPr lang="en-US" sz="1600" b="0" dirty="0"/>
              <a:t/>
            </a:r>
            <a:br>
              <a:rPr lang="en-US" sz="1600" b="0" dirty="0"/>
            </a:br>
            <a:r>
              <a:rPr lang="en-US" sz="1600" b="0" u="sng" dirty="0" smtClean="0">
                <a:hlinkClick r:id="rId6"/>
              </a:rPr>
              <a:t>Drema.Fouch@ic.fbi.gov</a:t>
            </a:r>
            <a:r>
              <a:rPr lang="en-US" sz="1600" b="0" dirty="0" smtClean="0"/>
              <a:t> </a:t>
            </a:r>
            <a:endParaRPr lang="en-US" sz="1600" b="0" dirty="0"/>
          </a:p>
          <a:p>
            <a:pPr marL="0" indent="0">
              <a:spcBef>
                <a:spcPts val="400"/>
              </a:spcBef>
              <a:buNone/>
            </a:pPr>
            <a:r>
              <a:rPr lang="en-US" sz="1600" b="0" dirty="0" smtClean="0"/>
              <a:t>(304) 625-4830 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b="0" dirty="0" smtClean="0"/>
          </a:p>
        </p:txBody>
      </p:sp>
      <p:pic>
        <p:nvPicPr>
          <p:cNvPr id="15" name="Picture 12" descr="Federal Bureau of Investigation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273" y="2727962"/>
            <a:ext cx="1005839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143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NCS-X?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00682" y="1421991"/>
            <a:ext cx="7385605" cy="5004209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 smtClean="0"/>
              <a:t>NCS-X Program Goals</a:t>
            </a:r>
          </a:p>
          <a:p>
            <a:r>
              <a:rPr lang="en-US" sz="2800" b="0" dirty="0" smtClean="0"/>
              <a:t>Nationally representative IBR data</a:t>
            </a:r>
          </a:p>
          <a:p>
            <a:r>
              <a:rPr lang="en-US" sz="2800" b="0" dirty="0" smtClean="0"/>
              <a:t>Support for state “pipeline”</a:t>
            </a:r>
          </a:p>
          <a:p>
            <a:r>
              <a:rPr lang="en-US" sz="2800" b="0" dirty="0" smtClean="0"/>
              <a:t>Technical assistance to states and sampled agencies</a:t>
            </a:r>
          </a:p>
          <a:p>
            <a:endParaRPr lang="en-US" sz="2800" b="0" dirty="0"/>
          </a:p>
          <a:p>
            <a:pPr marL="0" indent="0">
              <a:buNone/>
            </a:pPr>
            <a:r>
              <a:rPr lang="en-US" sz="2800" b="0" dirty="0" smtClean="0"/>
              <a:t>NCS-X and broader NIBRS transition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52081" y="6322059"/>
            <a:ext cx="3934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NIBRS and NCS-X in the LE community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30159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369"/>
            <a:ext cx="8229600" cy="863033"/>
          </a:xfrm>
        </p:spPr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NIBRS and NCS-X in LE Community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048" y="1215255"/>
            <a:ext cx="7772142" cy="5230887"/>
          </a:xfrm>
        </p:spPr>
        <p:txBody>
          <a:bodyPr/>
          <a:lstStyle/>
          <a:p>
            <a:pPr marL="800100" indent="-74295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3000" dirty="0">
                <a:latin typeface="Arial"/>
                <a:cs typeface="Arial"/>
              </a:rPr>
              <a:t>FBI Director’s Priority Initiative</a:t>
            </a:r>
          </a:p>
          <a:p>
            <a:pPr marL="800100" indent="-74295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3000" dirty="0">
                <a:latin typeface="Arial"/>
                <a:cs typeface="Arial"/>
              </a:rPr>
              <a:t>APB Recommendation</a:t>
            </a:r>
          </a:p>
          <a:p>
            <a:pPr marL="800100" indent="-74295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3000" dirty="0">
                <a:latin typeface="Arial"/>
                <a:cs typeface="Arial"/>
              </a:rPr>
              <a:t>Joint resolution of major law enforcement organizations – IACP, MCCA, MCSA, NSA</a:t>
            </a:r>
          </a:p>
          <a:p>
            <a:pPr marL="800100" indent="-74295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3000" dirty="0" smtClean="0">
                <a:latin typeface="Arial"/>
                <a:cs typeface="Arial"/>
              </a:rPr>
              <a:t>CNSTAT Panel on Modernizing Crime Statistics</a:t>
            </a:r>
            <a:endParaRPr lang="en-US" sz="3000" dirty="0">
              <a:latin typeface="Arial"/>
              <a:cs typeface="Arial"/>
            </a:endParaRPr>
          </a:p>
          <a:p>
            <a:pPr marL="800100" indent="-74295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3000" dirty="0" smtClean="0">
                <a:latin typeface="Arial"/>
                <a:cs typeface="Arial"/>
              </a:rPr>
              <a:t>Crime Indicators Working Group</a:t>
            </a:r>
            <a:endParaRPr lang="en-US" sz="3000" dirty="0">
              <a:latin typeface="Arial"/>
              <a:cs typeface="Arial"/>
            </a:endParaRPr>
          </a:p>
          <a:p>
            <a:pPr marL="800100" indent="-74295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3000" dirty="0">
                <a:latin typeface="Arial"/>
                <a:cs typeface="Arial"/>
              </a:rPr>
              <a:t>NCS-X Steering </a:t>
            </a:r>
            <a:r>
              <a:rPr lang="en-US" sz="3000" dirty="0" smtClean="0">
                <a:latin typeface="Arial"/>
                <a:cs typeface="Arial"/>
              </a:rPr>
              <a:t>Committee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85478" y="6322059"/>
            <a:ext cx="2801321" cy="368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Current status of NCS-X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8392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715962"/>
          </a:xfrm>
        </p:spPr>
        <p:txBody>
          <a:bodyPr/>
          <a:lstStyle/>
          <a:p>
            <a:r>
              <a:rPr lang="en-US" sz="3200" dirty="0" smtClean="0">
                <a:latin typeface="Arial" charset="0"/>
                <a:cs typeface="Arial" charset="0"/>
              </a:rPr>
              <a:t>Current Status of NCS-X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762000" y="1187946"/>
            <a:ext cx="7696200" cy="521285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Activities to date: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Conducted interviews with state UCR programs;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Surveyed sample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400 law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enforcement agencies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initial assessment of reporting capabilities;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dentified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barriers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reporting and incentives/resources to encourage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candidate agencies to participate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NCS-X;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cost 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feasibility guidelines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implementation; and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Conducted on-site visits and readiness assessments with selected local agencies.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99134" y="6322059"/>
            <a:ext cx="2787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Status of IBR in the states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2371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9761"/>
          </a:xfrm>
        </p:spPr>
        <p:txBody>
          <a:bodyPr/>
          <a:lstStyle/>
          <a:p>
            <a:r>
              <a:rPr lang="en-US" dirty="0" smtClean="0"/>
              <a:t>Status of IBR in the States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75020325"/>
              </p:ext>
            </p:extLst>
          </p:nvPr>
        </p:nvGraphicFramePr>
        <p:xfrm>
          <a:off x="819950" y="1258942"/>
          <a:ext cx="7866850" cy="4557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66574" y="6322059"/>
            <a:ext cx="3320226" cy="368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States participating in NCS-X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8616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IBR in the States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188020" y="1736654"/>
            <a:ext cx="6998267" cy="3836931"/>
          </a:xfrm>
        </p:spPr>
        <p:txBody>
          <a:bodyPr numCol="2"/>
          <a:lstStyle/>
          <a:p>
            <a:pPr marL="0" indent="0">
              <a:buNone/>
            </a:pPr>
            <a:r>
              <a:rPr lang="en-US" sz="2600" b="0" dirty="0" smtClean="0"/>
              <a:t>Alabama</a:t>
            </a:r>
          </a:p>
          <a:p>
            <a:pPr marL="0" indent="0">
              <a:buNone/>
            </a:pPr>
            <a:r>
              <a:rPr lang="en-US" sz="2600" b="0" dirty="0" smtClean="0"/>
              <a:t>California</a:t>
            </a:r>
          </a:p>
          <a:p>
            <a:pPr marL="0" indent="0">
              <a:buNone/>
            </a:pPr>
            <a:r>
              <a:rPr lang="en-US" sz="2600" b="0" dirty="0" smtClean="0"/>
              <a:t>Florida</a:t>
            </a:r>
          </a:p>
          <a:p>
            <a:pPr marL="0" indent="0">
              <a:buNone/>
            </a:pPr>
            <a:r>
              <a:rPr lang="en-US" sz="2600" b="0" dirty="0" smtClean="0"/>
              <a:t>Louisiana</a:t>
            </a:r>
          </a:p>
          <a:p>
            <a:pPr marL="0" indent="0">
              <a:buNone/>
            </a:pPr>
            <a:r>
              <a:rPr lang="en-US" sz="2600" b="0" dirty="0" smtClean="0"/>
              <a:t>Maine</a:t>
            </a:r>
          </a:p>
          <a:p>
            <a:pPr marL="0" indent="0">
              <a:buNone/>
            </a:pPr>
            <a:r>
              <a:rPr lang="en-US" sz="2600" b="0" dirty="0" smtClean="0"/>
              <a:t>Maryland</a:t>
            </a:r>
          </a:p>
          <a:p>
            <a:pPr marL="0" indent="0">
              <a:buNone/>
            </a:pPr>
            <a:r>
              <a:rPr lang="en-US" sz="2600" b="0" dirty="0" smtClean="0"/>
              <a:t>Missouri</a:t>
            </a:r>
          </a:p>
          <a:p>
            <a:pPr marL="0" indent="0">
              <a:buNone/>
            </a:pPr>
            <a:r>
              <a:rPr lang="en-US" sz="2600" b="0" dirty="0" smtClean="0"/>
              <a:t>Nebraska</a:t>
            </a:r>
          </a:p>
          <a:p>
            <a:pPr marL="0" indent="0">
              <a:buNone/>
            </a:pPr>
            <a:r>
              <a:rPr lang="en-US" sz="2600" b="0" dirty="0" smtClean="0"/>
              <a:t>Nevada</a:t>
            </a:r>
          </a:p>
          <a:p>
            <a:pPr marL="0" indent="0">
              <a:buNone/>
            </a:pPr>
            <a:r>
              <a:rPr lang="en-US" sz="2600" b="0" dirty="0" smtClean="0"/>
              <a:t>New </a:t>
            </a:r>
            <a:r>
              <a:rPr lang="en-US" sz="2600" b="0" dirty="0" smtClean="0"/>
              <a:t>York</a:t>
            </a:r>
          </a:p>
          <a:p>
            <a:pPr marL="0" indent="0">
              <a:buNone/>
            </a:pPr>
            <a:r>
              <a:rPr lang="en-US" sz="2600" b="0" dirty="0" smtClean="0"/>
              <a:t>North Carolina</a:t>
            </a:r>
            <a:endParaRPr lang="en-US" sz="2600" b="0" dirty="0" smtClean="0"/>
          </a:p>
          <a:p>
            <a:pPr marL="0" indent="0">
              <a:buNone/>
            </a:pPr>
            <a:r>
              <a:rPr lang="en-US" sz="2600" b="0" dirty="0" smtClean="0"/>
              <a:t>Pennsylvania</a:t>
            </a:r>
          </a:p>
          <a:p>
            <a:pPr marL="0" indent="0">
              <a:buNone/>
            </a:pPr>
            <a:r>
              <a:rPr lang="en-US" sz="2600" b="0" dirty="0" smtClean="0"/>
              <a:t>Washington</a:t>
            </a:r>
          </a:p>
          <a:p>
            <a:pPr marL="0" indent="0">
              <a:buNone/>
            </a:pPr>
            <a:r>
              <a:rPr lang="en-US" sz="2600" b="0" dirty="0" smtClean="0"/>
              <a:t>Wisconsin</a:t>
            </a:r>
          </a:p>
          <a:p>
            <a:pPr marL="0" indent="0">
              <a:buNone/>
            </a:pPr>
            <a:r>
              <a:rPr lang="en-US" sz="2600" b="0" dirty="0" smtClean="0"/>
              <a:t>Wyoming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8020" y="5573585"/>
            <a:ext cx="6622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Arial"/>
                <a:cs typeface="Arial"/>
              </a:rPr>
              <a:t>191 sampled agencies, 44 of the largest</a:t>
            </a:r>
            <a:endParaRPr lang="en-US" sz="2400" i="1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8020" y="1114384"/>
            <a:ext cx="66228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smtClean="0">
                <a:latin typeface="Arial"/>
                <a:cs typeface="Arial"/>
              </a:rPr>
              <a:t>States participating in NCS-X --- </a:t>
            </a:r>
            <a:endParaRPr lang="en-US" sz="3000" i="1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5189" y="6322059"/>
            <a:ext cx="3661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Current grants and ongoing needs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37906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IBR in the States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73073" y="1223620"/>
            <a:ext cx="7913726" cy="52926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b="0" dirty="0"/>
              <a:t>Current </a:t>
            </a:r>
            <a:r>
              <a:rPr lang="en-US" sz="2800" b="0" dirty="0" smtClean="0"/>
              <a:t>state grant program</a:t>
            </a:r>
          </a:p>
          <a:p>
            <a:pPr marL="1001268" lvl="1" indent="-514350">
              <a:buFont typeface="+mj-lt"/>
              <a:buAutoNum type="alphaLcPeriod"/>
            </a:pPr>
            <a:r>
              <a:rPr lang="en-US" sz="2800" dirty="0" smtClean="0"/>
              <a:t>NCS-X Phase 1 Grants</a:t>
            </a:r>
          </a:p>
          <a:p>
            <a:pPr marL="1001268" lvl="1" indent="-514350">
              <a:buFont typeface="+mj-lt"/>
              <a:buAutoNum type="alphaLcPeriod"/>
            </a:pPr>
            <a:r>
              <a:rPr lang="en-US" sz="2800" b="0" dirty="0" smtClean="0"/>
              <a:t>Needs identified by applicants</a:t>
            </a:r>
          </a:p>
          <a:p>
            <a:pPr marL="1458468" lvl="2" indent="-571500">
              <a:buFont typeface="+mj-lt"/>
              <a:buAutoNum type="romanLcPeriod"/>
            </a:pPr>
            <a:r>
              <a:rPr lang="en-US" sz="2800" dirty="0" smtClean="0"/>
              <a:t>Planning </a:t>
            </a:r>
            <a:r>
              <a:rPr lang="en-US" sz="2800" dirty="0" smtClean="0"/>
              <a:t>grants</a:t>
            </a:r>
            <a:endParaRPr lang="en-US" sz="2800" dirty="0" smtClean="0"/>
          </a:p>
          <a:p>
            <a:pPr marL="1458468" lvl="2" indent="-571500">
              <a:buFont typeface="+mj-lt"/>
              <a:buAutoNum type="romanLcPeriod"/>
            </a:pPr>
            <a:r>
              <a:rPr lang="en-US" sz="2800" b="0" dirty="0" smtClean="0"/>
              <a:t>Implementation grants</a:t>
            </a:r>
            <a:endParaRPr lang="en-US" sz="2800" b="0" dirty="0"/>
          </a:p>
          <a:p>
            <a:pPr marL="457200" indent="-457200">
              <a:buFont typeface="+mj-lt"/>
              <a:buAutoNum type="arabicPeriod"/>
            </a:pPr>
            <a:r>
              <a:rPr lang="en-US" sz="2800" b="0" dirty="0"/>
              <a:t>Ongoing needs in current NIBRS </a:t>
            </a:r>
            <a:r>
              <a:rPr lang="en-US" sz="2800" b="0" dirty="0" smtClean="0"/>
              <a:t>states, including “full reporters”</a:t>
            </a:r>
          </a:p>
          <a:p>
            <a:pPr marL="1001268" lvl="1" indent="-514350">
              <a:buFont typeface="+mj-lt"/>
              <a:buAutoNum type="alphaLcPeriod"/>
            </a:pPr>
            <a:r>
              <a:rPr lang="en-US" sz="2800" dirty="0" smtClean="0"/>
              <a:t>Obsolete repositories</a:t>
            </a:r>
          </a:p>
          <a:p>
            <a:pPr marL="1001268" lvl="1" indent="-514350">
              <a:buFont typeface="+mj-lt"/>
              <a:buAutoNum type="alphaLcPeriod"/>
            </a:pPr>
            <a:r>
              <a:rPr lang="en-US" sz="2800" b="0" dirty="0" smtClean="0"/>
              <a:t>Data quality </a:t>
            </a:r>
            <a:r>
              <a:rPr lang="en-US" sz="2800" b="0" dirty="0" smtClean="0"/>
              <a:t>issues</a:t>
            </a:r>
            <a:endParaRPr lang="en-US" sz="28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5366574" y="6322059"/>
            <a:ext cx="3320226" cy="368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Status of IBR in local </a:t>
            </a:r>
            <a:r>
              <a:rPr lang="en-US" i="1" dirty="0"/>
              <a:t>a</a:t>
            </a:r>
            <a:r>
              <a:rPr lang="en-US" i="1" dirty="0" smtClean="0"/>
              <a:t>gencies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83103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IBR in Local Agencies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5024" y="1223620"/>
            <a:ext cx="8051775" cy="5128834"/>
          </a:xfrm>
        </p:spPr>
        <p:txBody>
          <a:bodyPr/>
          <a:lstStyle/>
          <a:p>
            <a:pPr marL="457200" lvl="2" indent="-457200">
              <a:spcBef>
                <a:spcPts val="6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en-US" sz="2600" dirty="0"/>
              <a:t>Largest 72 agencies</a:t>
            </a:r>
          </a:p>
          <a:p>
            <a:pPr marL="971550" lvl="3" indent="-514350">
              <a:spcBef>
                <a:spcPts val="600"/>
              </a:spcBef>
              <a:buClr>
                <a:schemeClr val="tx2"/>
              </a:buClr>
              <a:buFont typeface="+mj-lt"/>
              <a:buAutoNum type="alphaLcPeriod"/>
            </a:pPr>
            <a:r>
              <a:rPr lang="en-US" sz="2600" dirty="0" smtClean="0"/>
              <a:t>6 converted to IBR/NIBRS already</a:t>
            </a:r>
          </a:p>
          <a:p>
            <a:pPr marL="971550" lvl="3" indent="-514350">
              <a:spcBef>
                <a:spcPts val="600"/>
              </a:spcBef>
              <a:buClr>
                <a:schemeClr val="tx2"/>
              </a:buClr>
              <a:buFont typeface="+mj-lt"/>
              <a:buAutoNum type="alphaLcPeriod"/>
            </a:pPr>
            <a:r>
              <a:rPr lang="en-US" sz="2600" dirty="0" smtClean="0"/>
              <a:t>Ongoing readiness assessments with remaining 66 agencies</a:t>
            </a:r>
            <a:endParaRPr lang="en-US" sz="2600" dirty="0"/>
          </a:p>
          <a:p>
            <a:pPr marL="971550" lvl="3" indent="-514350">
              <a:spcBef>
                <a:spcPts val="600"/>
              </a:spcBef>
              <a:buClr>
                <a:schemeClr val="tx2"/>
              </a:buClr>
              <a:buFont typeface="+mj-lt"/>
              <a:buAutoNum type="alphaLcPeriod"/>
            </a:pPr>
            <a:r>
              <a:rPr lang="en-US" sz="2600" dirty="0" smtClean="0"/>
              <a:t>Positive responses from most</a:t>
            </a:r>
          </a:p>
          <a:p>
            <a:pPr marL="971550" lvl="3" indent="-514350">
              <a:spcBef>
                <a:spcPts val="600"/>
              </a:spcBef>
              <a:buClr>
                <a:schemeClr val="tx2"/>
              </a:buClr>
              <a:buFont typeface="+mj-lt"/>
              <a:buAutoNum type="alphaLcPeriod"/>
            </a:pPr>
            <a:r>
              <a:rPr lang="en-US" sz="2600" dirty="0" smtClean="0"/>
              <a:t>Pilot sites – Chicago, Dallas, Montgomery County, MD</a:t>
            </a:r>
          </a:p>
          <a:p>
            <a:pPr marL="514350" lvl="2" indent="-514350">
              <a:spcBef>
                <a:spcPts val="6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en-US" sz="2600" dirty="0" smtClean="0"/>
              <a:t>Other </a:t>
            </a:r>
            <a:r>
              <a:rPr lang="en-US" sz="2600" dirty="0"/>
              <a:t>sampled agencies</a:t>
            </a:r>
          </a:p>
          <a:p>
            <a:pPr marL="971550" lvl="3" indent="-514350">
              <a:spcBef>
                <a:spcPts val="600"/>
              </a:spcBef>
              <a:buClr>
                <a:schemeClr val="tx2"/>
              </a:buClr>
              <a:buFont typeface="+mj-lt"/>
              <a:buAutoNum type="alphaLcPeriod"/>
            </a:pPr>
            <a:r>
              <a:rPr lang="en-US" sz="2600" dirty="0"/>
              <a:t>Readiness </a:t>
            </a:r>
            <a:r>
              <a:rPr lang="en-US" sz="2600" dirty="0" smtClean="0"/>
              <a:t>assessment needs</a:t>
            </a:r>
            <a:endParaRPr lang="en-US" sz="2600" dirty="0"/>
          </a:p>
          <a:p>
            <a:pPr marL="971550" lvl="3" indent="-514350">
              <a:spcBef>
                <a:spcPts val="600"/>
              </a:spcBef>
              <a:buClr>
                <a:schemeClr val="tx2"/>
              </a:buClr>
              <a:buFont typeface="+mj-lt"/>
              <a:buAutoNum type="alphaLcPeriod"/>
            </a:pPr>
            <a:r>
              <a:rPr lang="en-US" sz="2600" dirty="0" smtClean="0"/>
              <a:t>Pilot sites – </a:t>
            </a:r>
            <a:r>
              <a:rPr lang="en-US" sz="2600" dirty="0" smtClean="0"/>
              <a:t>3 agencies in </a:t>
            </a:r>
            <a:r>
              <a:rPr lang="en-US" sz="2600" dirty="0" err="1" smtClean="0"/>
              <a:t>DuPage</a:t>
            </a:r>
            <a:r>
              <a:rPr lang="en-US" sz="2600" dirty="0" smtClean="0"/>
              <a:t> </a:t>
            </a:r>
            <a:r>
              <a:rPr lang="en-US" sz="2600" dirty="0" smtClean="0"/>
              <a:t>County, IL (consortium</a:t>
            </a:r>
            <a:r>
              <a:rPr lang="en-US" sz="2600" dirty="0"/>
              <a:t>-based </a:t>
            </a:r>
            <a:r>
              <a:rPr lang="en-US" sz="2600" dirty="0" smtClean="0"/>
              <a:t>approach) </a:t>
            </a:r>
            <a:endParaRPr lang="en-US" sz="26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5066155" y="6322059"/>
            <a:ext cx="3620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Direct contribution and certification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94185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5559</TotalTime>
  <Words>1562</Words>
  <Application>Microsoft Macintosh PowerPoint</Application>
  <PresentationFormat>On-screen Show (4:3)</PresentationFormat>
  <Paragraphs>241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Custom Design</vt:lpstr>
      <vt:lpstr>PowerPoint Presentation</vt:lpstr>
      <vt:lpstr>What We’ll Cover Today</vt:lpstr>
      <vt:lpstr>What is NCS-X?</vt:lpstr>
      <vt:lpstr>NIBRS and NCS-X in LE Community</vt:lpstr>
      <vt:lpstr>Current Status of NCS-X</vt:lpstr>
      <vt:lpstr>Status of IBR in the States</vt:lpstr>
      <vt:lpstr>Status of IBR in the States</vt:lpstr>
      <vt:lpstr>Status of IBR in the States</vt:lpstr>
      <vt:lpstr>Status of IBR in Local Agencies</vt:lpstr>
      <vt:lpstr>Status of IBR in Local Agencies</vt:lpstr>
      <vt:lpstr>Key Findings from NCS-X to Date</vt:lpstr>
      <vt:lpstr>NCS-X Implementation Models</vt:lpstr>
      <vt:lpstr>NCS-X Implementation Models</vt:lpstr>
      <vt:lpstr>NCS-X Implementation Models</vt:lpstr>
      <vt:lpstr>NCS-X Readiness Assessments</vt:lpstr>
      <vt:lpstr>Elements of a Readiness Assessment</vt:lpstr>
      <vt:lpstr>NCS-X Readiness Assessments</vt:lpstr>
      <vt:lpstr>NCS-X Implementation Models</vt:lpstr>
      <vt:lpstr>NCS-X Implementation Models</vt:lpstr>
      <vt:lpstr>NCS-X Application Resources</vt:lpstr>
      <vt:lpstr>NCS-X Application Requirements</vt:lpstr>
      <vt:lpstr>NCS-X Application Components</vt:lpstr>
      <vt:lpstr>What NCS-X Needs From You</vt:lpstr>
      <vt:lpstr>More Information</vt:lpstr>
    </vt:vector>
  </TitlesOfParts>
  <Company>RTI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SUDAAN 11  Basic Course</dc:title>
  <dc:creator>RTI User</dc:creator>
  <cp:lastModifiedBy>Erica Smith</cp:lastModifiedBy>
  <cp:revision>362</cp:revision>
  <cp:lastPrinted>2014-05-12T16:33:37Z</cp:lastPrinted>
  <dcterms:created xsi:type="dcterms:W3CDTF">2012-09-28T12:53:26Z</dcterms:created>
  <dcterms:modified xsi:type="dcterms:W3CDTF">2016-03-03T03:42:57Z</dcterms:modified>
</cp:coreProperties>
</file>